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72" r:id="rId3"/>
  </p:sldMasterIdLst>
  <p:notesMasterIdLst>
    <p:notesMasterId r:id="rId26"/>
  </p:notesMasterIdLst>
  <p:sldIdLst>
    <p:sldId id="256" r:id="rId4"/>
    <p:sldId id="257" r:id="rId5"/>
    <p:sldId id="258" r:id="rId6"/>
    <p:sldId id="259" r:id="rId7"/>
    <p:sldId id="260" r:id="rId8"/>
    <p:sldId id="261" r:id="rId9"/>
    <p:sldId id="262" r:id="rId10"/>
    <p:sldId id="455" r:id="rId11"/>
    <p:sldId id="406" r:id="rId12"/>
    <p:sldId id="457" r:id="rId13"/>
    <p:sldId id="543" r:id="rId14"/>
    <p:sldId id="481" r:id="rId15"/>
    <p:sldId id="453" r:id="rId16"/>
    <p:sldId id="490" r:id="rId17"/>
    <p:sldId id="578" r:id="rId18"/>
    <p:sldId id="579" r:id="rId19"/>
    <p:sldId id="580" r:id="rId20"/>
    <p:sldId id="581" r:id="rId21"/>
    <p:sldId id="458" r:id="rId22"/>
    <p:sldId id="588" r:id="rId23"/>
    <p:sldId id="594" r:id="rId24"/>
    <p:sldId id="268" r:id="rId25"/>
  </p:sldIdLst>
  <p:sldSz cx="9144000" cy="5143500" type="screen16x9"/>
  <p:notesSz cx="6858000" cy="9144000"/>
  <p:embeddedFontLst>
    <p:embeddedFont>
      <p:font typeface="Oswald" panose="020B0604020202020204" charset="0"/>
      <p:regular r:id="rId27"/>
      <p:bold r:id="rId28"/>
    </p:embeddedFont>
    <p:embeddedFont>
      <p:font typeface="Average" panose="020B0604020202020204" charset="0"/>
      <p:regular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74F"/>
    <a:srgbClr val="E691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A7A7D0-A2BC-407D-849A-D356675F177A}">
  <a:tblStyle styleId="{88A7A7D0-A2BC-407D-849A-D356675F177A}" styleName="Table_0">
    <a:wholeTbl>
      <a:tcTxStyle>
        <a:font>
          <a:latin typeface="Arial"/>
          <a:ea typeface="Arial"/>
          <a:cs typeface="Arial"/>
        </a:font>
        <a:srgbClr val="000000"/>
      </a:tcTxStyle>
      <a:tcStyle>
        <a:tcBdr>
          <a:left>
            <a:ln w="12700" cap="flat" cmpd="sng">
              <a:solidFill>
                <a:srgbClr val="F6B26B"/>
              </a:solidFill>
              <a:prstDash val="solid"/>
              <a:round/>
              <a:headEnd type="none" w="sm" len="sm"/>
              <a:tailEnd type="none" w="sm" len="sm"/>
            </a:ln>
          </a:left>
          <a:right>
            <a:ln w="12700" cap="flat" cmpd="sng">
              <a:solidFill>
                <a:srgbClr val="F6B26B"/>
              </a:solidFill>
              <a:prstDash val="solid"/>
              <a:round/>
              <a:headEnd type="none" w="sm" len="sm"/>
              <a:tailEnd type="none" w="sm" len="sm"/>
            </a:ln>
          </a:right>
          <a:top>
            <a:ln w="12700" cap="flat" cmpd="sng">
              <a:solidFill>
                <a:srgbClr val="F6B26B"/>
              </a:solidFill>
              <a:prstDash val="solid"/>
              <a:round/>
              <a:headEnd type="none" w="sm" len="sm"/>
              <a:tailEnd type="none" w="sm" len="sm"/>
            </a:ln>
          </a:top>
          <a:bottom>
            <a:ln w="12700" cap="flat" cmpd="sng">
              <a:solidFill>
                <a:srgbClr val="F6B26B"/>
              </a:solidFill>
              <a:prstDash val="solid"/>
              <a:round/>
              <a:headEnd type="none" w="sm" len="sm"/>
              <a:tailEnd type="none" w="sm" len="sm"/>
            </a:ln>
          </a:bottom>
          <a:insideH>
            <a:ln w="12700" cap="flat" cmpd="sng">
              <a:solidFill>
                <a:srgbClr val="F6B26B"/>
              </a:solidFill>
              <a:prstDash val="solid"/>
              <a:round/>
              <a:headEnd type="none" w="sm" len="sm"/>
              <a:tailEnd type="none" w="sm" len="sm"/>
            </a:ln>
          </a:insideH>
          <a:insideV>
            <a:ln w="12700" cap="flat" cmpd="sng">
              <a:solidFill>
                <a:srgbClr val="F6B26B"/>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p:scale>
          <a:sx n="128" d="100"/>
          <a:sy n="128" d="100"/>
        </p:scale>
        <p:origin x="96" y="30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a3b49d282_0_2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a3b49d282_0_2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a3b49d28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a3b49d28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3b49d28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a3b49d28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a3b49d282_0_2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a3b49d282_0_2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a3b49d282_0_2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a3b49d282_0_2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a3b49d282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a3b49d282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a3b49d282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a3b49d282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84C7023-1648-4F51-874D-1B6680E39D27}"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86629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7"/>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4453A5A-7A6F-4C45-B3DA-4ADA5F9066BF}" type="slidenum">
              <a:rPr lang="en-US" smtClean="0"/>
              <a:pPr>
                <a:defRPr/>
              </a:pPr>
              <a:t>‹#›</a:t>
            </a:fld>
            <a:endParaRPr lang="en-US"/>
          </a:p>
        </p:txBody>
      </p:sp>
    </p:spTree>
    <p:extLst>
      <p:ext uri="{BB962C8B-B14F-4D97-AF65-F5344CB8AC3E}">
        <p14:creationId xmlns:p14="http://schemas.microsoft.com/office/powerpoint/2010/main" val="2648085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F1561-1732-4AFE-BD38-1F907188A60F}" type="slidenum">
              <a:rPr lang="en-US" smtClean="0"/>
              <a:pPr>
                <a:defRPr/>
              </a:pPr>
              <a:t>‹#›</a:t>
            </a:fld>
            <a:endParaRPr lang="en-US"/>
          </a:p>
        </p:txBody>
      </p:sp>
    </p:spTree>
    <p:extLst>
      <p:ext uri="{BB962C8B-B14F-4D97-AF65-F5344CB8AC3E}">
        <p14:creationId xmlns:p14="http://schemas.microsoft.com/office/powerpoint/2010/main" val="1562434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57" indent="0">
              <a:buNone/>
              <a:defRPr sz="1425"/>
            </a:lvl2pPr>
            <a:lvl3pPr marL="685715" indent="0">
              <a:buNone/>
              <a:defRPr sz="1200"/>
            </a:lvl3pPr>
            <a:lvl4pPr marL="1028573" indent="0">
              <a:buNone/>
              <a:defRPr sz="1125"/>
            </a:lvl4pPr>
            <a:lvl5pPr marL="1371430" indent="0">
              <a:buNone/>
              <a:defRPr sz="1125"/>
            </a:lvl5pPr>
            <a:lvl6pPr marL="1714289" indent="0">
              <a:buNone/>
              <a:defRPr sz="1125"/>
            </a:lvl6pPr>
            <a:lvl7pPr marL="2057144" indent="0">
              <a:buNone/>
              <a:defRPr sz="1125"/>
            </a:lvl7pPr>
            <a:lvl8pPr marL="2400000" indent="0">
              <a:buNone/>
              <a:defRPr sz="1125"/>
            </a:lvl8pPr>
            <a:lvl9pPr marL="2742857" indent="0">
              <a:buNone/>
              <a:defRPr sz="1125"/>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B8BF5-5AC2-408A-9CF5-48C84EA6D70D}" type="slidenum">
              <a:rPr lang="en-US" smtClean="0"/>
              <a:pPr>
                <a:defRPr/>
              </a:pPr>
              <a:t>‹#›</a:t>
            </a:fld>
            <a:endParaRPr lang="en-US"/>
          </a:p>
        </p:txBody>
      </p:sp>
    </p:spTree>
    <p:extLst>
      <p:ext uri="{BB962C8B-B14F-4D97-AF65-F5344CB8AC3E}">
        <p14:creationId xmlns:p14="http://schemas.microsoft.com/office/powerpoint/2010/main" val="4058467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5E8221-ACA7-4409-9788-2ACEEBC1BDCC}" type="slidenum">
              <a:rPr lang="en-US" smtClean="0"/>
              <a:pPr>
                <a:defRPr/>
              </a:pPr>
              <a:t>‹#›</a:t>
            </a:fld>
            <a:endParaRPr lang="en-US"/>
          </a:p>
        </p:txBody>
      </p:sp>
    </p:spTree>
    <p:extLst>
      <p:ext uri="{BB962C8B-B14F-4D97-AF65-F5344CB8AC3E}">
        <p14:creationId xmlns:p14="http://schemas.microsoft.com/office/powerpoint/2010/main" val="2992064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2" y="1151335"/>
            <a:ext cx="3030141" cy="479822"/>
          </a:xfrm>
        </p:spPr>
        <p:txBody>
          <a:bodyPr anchor="b"/>
          <a:lstStyle>
            <a:lvl1pPr marL="0" indent="0">
              <a:buNone/>
              <a:defRPr sz="1800" b="1"/>
            </a:lvl1pPr>
            <a:lvl2pPr marL="342857" indent="0">
              <a:buNone/>
              <a:defRPr sz="1500" b="1"/>
            </a:lvl2pPr>
            <a:lvl3pPr marL="685715" indent="0">
              <a:buNone/>
              <a:defRPr sz="1425" b="1"/>
            </a:lvl3pPr>
            <a:lvl4pPr marL="1028573" indent="0">
              <a:buNone/>
              <a:defRPr sz="1200" b="1"/>
            </a:lvl4pPr>
            <a:lvl5pPr marL="1371430" indent="0">
              <a:buNone/>
              <a:defRPr sz="1200" b="1"/>
            </a:lvl5pPr>
            <a:lvl6pPr marL="1714289" indent="0">
              <a:buNone/>
              <a:defRPr sz="1200" b="1"/>
            </a:lvl6pPr>
            <a:lvl7pPr marL="2057144" indent="0">
              <a:buNone/>
              <a:defRPr sz="1200" b="1"/>
            </a:lvl7pPr>
            <a:lvl8pPr marL="2400000" indent="0">
              <a:buNone/>
              <a:defRPr sz="1200" b="1"/>
            </a:lvl8pPr>
            <a:lvl9pPr marL="2742857"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2" y="1631156"/>
            <a:ext cx="3030141" cy="2963466"/>
          </a:xfrm>
        </p:spPr>
        <p:txBody>
          <a:bodyPr/>
          <a:lstStyle>
            <a:lvl1pPr>
              <a:defRPr sz="1800"/>
            </a:lvl1pPr>
            <a:lvl2pPr>
              <a:defRPr sz="1500"/>
            </a:lvl2pPr>
            <a:lvl3pPr>
              <a:defRPr sz="1425"/>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4" y="1151335"/>
            <a:ext cx="3031331" cy="479822"/>
          </a:xfrm>
        </p:spPr>
        <p:txBody>
          <a:bodyPr anchor="b"/>
          <a:lstStyle>
            <a:lvl1pPr marL="0" indent="0">
              <a:buNone/>
              <a:defRPr sz="1800" b="1"/>
            </a:lvl1pPr>
            <a:lvl2pPr marL="342857" indent="0">
              <a:buNone/>
              <a:defRPr sz="1500" b="1"/>
            </a:lvl2pPr>
            <a:lvl3pPr marL="685715" indent="0">
              <a:buNone/>
              <a:defRPr sz="1425" b="1"/>
            </a:lvl3pPr>
            <a:lvl4pPr marL="1028573" indent="0">
              <a:buNone/>
              <a:defRPr sz="1200" b="1"/>
            </a:lvl4pPr>
            <a:lvl5pPr marL="1371430" indent="0">
              <a:buNone/>
              <a:defRPr sz="1200" b="1"/>
            </a:lvl5pPr>
            <a:lvl6pPr marL="1714289" indent="0">
              <a:buNone/>
              <a:defRPr sz="1200" b="1"/>
            </a:lvl6pPr>
            <a:lvl7pPr marL="2057144" indent="0">
              <a:buNone/>
              <a:defRPr sz="1200" b="1"/>
            </a:lvl7pPr>
            <a:lvl8pPr marL="2400000" indent="0">
              <a:buNone/>
              <a:defRPr sz="1200" b="1"/>
            </a:lvl8pPr>
            <a:lvl9pPr marL="2742857"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4" y="1631156"/>
            <a:ext cx="3031331" cy="2963466"/>
          </a:xfrm>
        </p:spPr>
        <p:txBody>
          <a:bodyPr/>
          <a:lstStyle>
            <a:lvl1pPr>
              <a:defRPr sz="1800"/>
            </a:lvl1pPr>
            <a:lvl2pPr>
              <a:defRPr sz="1500"/>
            </a:lvl2pPr>
            <a:lvl3pPr>
              <a:defRPr sz="1425"/>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121A8ED-9B00-4419-8B3B-2343371CEC44}" type="slidenum">
              <a:rPr lang="en-US" smtClean="0"/>
              <a:pPr>
                <a:defRPr/>
              </a:pPr>
              <a:t>‹#›</a:t>
            </a:fld>
            <a:endParaRPr lang="en-US"/>
          </a:p>
        </p:txBody>
      </p:sp>
    </p:spTree>
    <p:extLst>
      <p:ext uri="{BB962C8B-B14F-4D97-AF65-F5344CB8AC3E}">
        <p14:creationId xmlns:p14="http://schemas.microsoft.com/office/powerpoint/2010/main" val="266144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6685549-3527-4829-9473-416A0C2EAE24}" type="slidenum">
              <a:rPr lang="en-US" smtClean="0"/>
              <a:pPr>
                <a:defRPr/>
              </a:pPr>
              <a:t>‹#›</a:t>
            </a:fld>
            <a:endParaRPr lang="en-US"/>
          </a:p>
        </p:txBody>
      </p:sp>
    </p:spTree>
    <p:extLst>
      <p:ext uri="{BB962C8B-B14F-4D97-AF65-F5344CB8AC3E}">
        <p14:creationId xmlns:p14="http://schemas.microsoft.com/office/powerpoint/2010/main" val="892249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A60C99-D8C1-4775-8462-7FCDDC81A54D}" type="slidenum">
              <a:rPr lang="en-US" smtClean="0"/>
              <a:pPr>
                <a:defRPr/>
              </a:pPr>
              <a:t>‹#›</a:t>
            </a:fld>
            <a:endParaRPr lang="en-US"/>
          </a:p>
        </p:txBody>
      </p:sp>
    </p:spTree>
    <p:extLst>
      <p:ext uri="{BB962C8B-B14F-4D97-AF65-F5344CB8AC3E}">
        <p14:creationId xmlns:p14="http://schemas.microsoft.com/office/powerpoint/2010/main" val="507598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5"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92" y="204793"/>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5" y="1076328"/>
            <a:ext cx="2256235" cy="3518297"/>
          </a:xfrm>
        </p:spPr>
        <p:txBody>
          <a:bodyPr/>
          <a:lstStyle>
            <a:lvl1pPr marL="0" indent="0">
              <a:buNone/>
              <a:defRPr sz="1125"/>
            </a:lvl1pPr>
            <a:lvl2pPr marL="342857" indent="0">
              <a:buNone/>
              <a:defRPr sz="900"/>
            </a:lvl2pPr>
            <a:lvl3pPr marL="685715" indent="0">
              <a:buNone/>
              <a:defRPr sz="825"/>
            </a:lvl3pPr>
            <a:lvl4pPr marL="1028573" indent="0">
              <a:buNone/>
              <a:defRPr sz="675"/>
            </a:lvl4pPr>
            <a:lvl5pPr marL="1371430" indent="0">
              <a:buNone/>
              <a:defRPr sz="675"/>
            </a:lvl5pPr>
            <a:lvl6pPr marL="1714289" indent="0">
              <a:buNone/>
              <a:defRPr sz="675"/>
            </a:lvl6pPr>
            <a:lvl7pPr marL="2057144" indent="0">
              <a:buNone/>
              <a:defRPr sz="675"/>
            </a:lvl7pPr>
            <a:lvl8pPr marL="2400000" indent="0">
              <a:buNone/>
              <a:defRPr sz="675"/>
            </a:lvl8pPr>
            <a:lvl9pPr marL="2742857"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BC37A3-2FAA-437F-A346-3CF46B1B892C}" type="slidenum">
              <a:rPr lang="en-US" smtClean="0"/>
              <a:pPr>
                <a:defRPr/>
              </a:pPr>
              <a:t>‹#›</a:t>
            </a:fld>
            <a:endParaRPr lang="en-US"/>
          </a:p>
        </p:txBody>
      </p:sp>
    </p:spTree>
    <p:extLst>
      <p:ext uri="{BB962C8B-B14F-4D97-AF65-F5344CB8AC3E}">
        <p14:creationId xmlns:p14="http://schemas.microsoft.com/office/powerpoint/2010/main" val="7159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57" indent="0">
              <a:buNone/>
              <a:defRPr sz="2100"/>
            </a:lvl2pPr>
            <a:lvl3pPr marL="685715" indent="0">
              <a:buNone/>
              <a:defRPr sz="1800"/>
            </a:lvl3pPr>
            <a:lvl4pPr marL="1028573" indent="0">
              <a:buNone/>
              <a:defRPr sz="1500"/>
            </a:lvl4pPr>
            <a:lvl5pPr marL="1371430" indent="0">
              <a:buNone/>
              <a:defRPr sz="1500"/>
            </a:lvl5pPr>
            <a:lvl6pPr marL="1714289" indent="0">
              <a:buNone/>
              <a:defRPr sz="1500"/>
            </a:lvl6pPr>
            <a:lvl7pPr marL="2057144" indent="0">
              <a:buNone/>
              <a:defRPr sz="1500"/>
            </a:lvl7pPr>
            <a:lvl8pPr marL="2400000" indent="0">
              <a:buNone/>
              <a:defRPr sz="1500"/>
            </a:lvl8pPr>
            <a:lvl9pPr marL="2742857"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344216" y="4025508"/>
            <a:ext cx="4114800" cy="603647"/>
          </a:xfrm>
        </p:spPr>
        <p:txBody>
          <a:bodyPr/>
          <a:lstStyle>
            <a:lvl1pPr marL="0" indent="0">
              <a:buNone/>
              <a:defRPr sz="1125"/>
            </a:lvl1pPr>
            <a:lvl2pPr marL="342857" indent="0">
              <a:buNone/>
              <a:defRPr sz="900"/>
            </a:lvl2pPr>
            <a:lvl3pPr marL="685715" indent="0">
              <a:buNone/>
              <a:defRPr sz="825"/>
            </a:lvl3pPr>
            <a:lvl4pPr marL="1028573" indent="0">
              <a:buNone/>
              <a:defRPr sz="675"/>
            </a:lvl4pPr>
            <a:lvl5pPr marL="1371430" indent="0">
              <a:buNone/>
              <a:defRPr sz="675"/>
            </a:lvl5pPr>
            <a:lvl6pPr marL="1714289" indent="0">
              <a:buNone/>
              <a:defRPr sz="675"/>
            </a:lvl6pPr>
            <a:lvl7pPr marL="2057144" indent="0">
              <a:buNone/>
              <a:defRPr sz="675"/>
            </a:lvl7pPr>
            <a:lvl8pPr marL="2400000" indent="0">
              <a:buNone/>
              <a:defRPr sz="675"/>
            </a:lvl8pPr>
            <a:lvl9pPr marL="2742857"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1EC880-79EA-4BC7-A72F-59EFE6AB7FD4}" type="slidenum">
              <a:rPr lang="en-US" smtClean="0"/>
              <a:pPr>
                <a:defRPr/>
              </a:pPr>
              <a:t>‹#›</a:t>
            </a:fld>
            <a:endParaRPr lang="en-US"/>
          </a:p>
        </p:txBody>
      </p:sp>
    </p:spTree>
    <p:extLst>
      <p:ext uri="{BB962C8B-B14F-4D97-AF65-F5344CB8AC3E}">
        <p14:creationId xmlns:p14="http://schemas.microsoft.com/office/powerpoint/2010/main" val="2251441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4F6080-E520-45DC-884B-D171AED7426D}" type="slidenum">
              <a:rPr lang="en-US" smtClean="0"/>
              <a:pPr>
                <a:defRPr/>
              </a:pPr>
              <a:t>‹#›</a:t>
            </a:fld>
            <a:endParaRPr lang="en-US"/>
          </a:p>
        </p:txBody>
      </p:sp>
    </p:spTree>
    <p:extLst>
      <p:ext uri="{BB962C8B-B14F-4D97-AF65-F5344CB8AC3E}">
        <p14:creationId xmlns:p14="http://schemas.microsoft.com/office/powerpoint/2010/main" val="1867165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441731-2654-4748-B0E7-440E0FE37C5F}" type="slidenum">
              <a:rPr lang="en-US" smtClean="0"/>
              <a:pPr>
                <a:defRPr/>
              </a:pPr>
              <a:t>‹#›</a:t>
            </a:fld>
            <a:endParaRPr lang="en-US"/>
          </a:p>
        </p:txBody>
      </p:sp>
    </p:spTree>
    <p:extLst>
      <p:ext uri="{BB962C8B-B14F-4D97-AF65-F5344CB8AC3E}">
        <p14:creationId xmlns:p14="http://schemas.microsoft.com/office/powerpoint/2010/main" val="2943665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4"/>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ADA559F-2ED3-42FB-97D7-7C336CEBC91E}" type="slidenum">
              <a:rPr lang="en-US" smtClean="0"/>
              <a:pPr>
                <a:defRPr/>
              </a:pPr>
              <a:t>‹#›</a:t>
            </a:fld>
            <a:endParaRPr lang="en-US"/>
          </a:p>
        </p:txBody>
      </p:sp>
    </p:spTree>
    <p:extLst>
      <p:ext uri="{BB962C8B-B14F-4D97-AF65-F5344CB8AC3E}">
        <p14:creationId xmlns:p14="http://schemas.microsoft.com/office/powerpoint/2010/main" val="1928555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0AE4EA-EF72-4592-B966-0919EDBC0ADC}" type="slidenum">
              <a:rPr lang="en-US" smtClean="0"/>
              <a:pPr>
                <a:defRPr/>
              </a:pPr>
              <a:t>‹#›</a:t>
            </a:fld>
            <a:endParaRPr lang="en-US"/>
          </a:p>
        </p:txBody>
      </p:sp>
    </p:spTree>
    <p:extLst>
      <p:ext uri="{BB962C8B-B14F-4D97-AF65-F5344CB8AC3E}">
        <p14:creationId xmlns:p14="http://schemas.microsoft.com/office/powerpoint/2010/main" val="179956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84" indent="0">
              <a:buNone/>
              <a:defRPr sz="1425"/>
            </a:lvl2pPr>
            <a:lvl3pPr marL="685766" indent="0">
              <a:buNone/>
              <a:defRPr sz="1200"/>
            </a:lvl3pPr>
            <a:lvl4pPr marL="1028649" indent="0">
              <a:buNone/>
              <a:defRPr sz="1125"/>
            </a:lvl4pPr>
            <a:lvl5pPr marL="1371532" indent="0">
              <a:buNone/>
              <a:defRPr sz="1125"/>
            </a:lvl5pPr>
            <a:lvl6pPr marL="1714415" indent="0">
              <a:buNone/>
              <a:defRPr sz="1125"/>
            </a:lvl6pPr>
            <a:lvl7pPr marL="2057297" indent="0">
              <a:buNone/>
              <a:defRPr sz="1125"/>
            </a:lvl7pPr>
            <a:lvl8pPr marL="2400180" indent="0">
              <a:buNone/>
              <a:defRPr sz="1125"/>
            </a:lvl8pPr>
            <a:lvl9pPr marL="2743064" indent="0">
              <a:buNone/>
              <a:defRPr sz="1125"/>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D84D3-0B6F-43E9-96DD-B384A1346F0B}" type="slidenum">
              <a:rPr lang="en-US" smtClean="0"/>
              <a:pPr>
                <a:defRPr/>
              </a:pPr>
              <a:t>‹#›</a:t>
            </a:fld>
            <a:endParaRPr lang="en-US"/>
          </a:p>
        </p:txBody>
      </p:sp>
    </p:spTree>
    <p:extLst>
      <p:ext uri="{BB962C8B-B14F-4D97-AF65-F5344CB8AC3E}">
        <p14:creationId xmlns:p14="http://schemas.microsoft.com/office/powerpoint/2010/main" val="912917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84CD15-A186-434C-A76C-E16FE73CAB10}" type="slidenum">
              <a:rPr lang="en-US" smtClean="0"/>
              <a:pPr>
                <a:defRPr/>
              </a:pPr>
              <a:t>‹#›</a:t>
            </a:fld>
            <a:endParaRPr lang="en-US"/>
          </a:p>
        </p:txBody>
      </p:sp>
    </p:spTree>
    <p:extLst>
      <p:ext uri="{BB962C8B-B14F-4D97-AF65-F5344CB8AC3E}">
        <p14:creationId xmlns:p14="http://schemas.microsoft.com/office/powerpoint/2010/main" val="2463553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2" y="1151335"/>
            <a:ext cx="3030141" cy="479822"/>
          </a:xfrm>
        </p:spPr>
        <p:txBody>
          <a:bodyPr anchor="b"/>
          <a:lstStyle>
            <a:lvl1pPr marL="0" indent="0">
              <a:buNone/>
              <a:defRPr sz="1800" b="1"/>
            </a:lvl1pPr>
            <a:lvl2pPr marL="342884" indent="0">
              <a:buNone/>
              <a:defRPr sz="1500" b="1"/>
            </a:lvl2pPr>
            <a:lvl3pPr marL="685766" indent="0">
              <a:buNone/>
              <a:defRPr sz="1425"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2" y="1631156"/>
            <a:ext cx="3030141" cy="2963466"/>
          </a:xfrm>
        </p:spPr>
        <p:txBody>
          <a:bodyPr/>
          <a:lstStyle>
            <a:lvl1pPr>
              <a:defRPr sz="1800"/>
            </a:lvl1pPr>
            <a:lvl2pPr>
              <a:defRPr sz="1500"/>
            </a:lvl2pPr>
            <a:lvl3pPr>
              <a:defRPr sz="1425"/>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1" y="1151335"/>
            <a:ext cx="3031331" cy="479822"/>
          </a:xfrm>
        </p:spPr>
        <p:txBody>
          <a:bodyPr anchor="b"/>
          <a:lstStyle>
            <a:lvl1pPr marL="0" indent="0">
              <a:buNone/>
              <a:defRPr sz="1800" b="1"/>
            </a:lvl1pPr>
            <a:lvl2pPr marL="342884" indent="0">
              <a:buNone/>
              <a:defRPr sz="1500" b="1"/>
            </a:lvl2pPr>
            <a:lvl3pPr marL="685766" indent="0">
              <a:buNone/>
              <a:defRPr sz="1425"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1" y="1631156"/>
            <a:ext cx="3031331" cy="2963466"/>
          </a:xfrm>
        </p:spPr>
        <p:txBody>
          <a:bodyPr/>
          <a:lstStyle>
            <a:lvl1pPr>
              <a:defRPr sz="1800"/>
            </a:lvl1pPr>
            <a:lvl2pPr>
              <a:defRPr sz="1500"/>
            </a:lvl2pPr>
            <a:lvl3pPr>
              <a:defRPr sz="1425"/>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3F1A73-48D6-4B22-86A8-533683877D98}" type="slidenum">
              <a:rPr lang="en-US" smtClean="0"/>
              <a:pPr>
                <a:defRPr/>
              </a:pPr>
              <a:t>‹#›</a:t>
            </a:fld>
            <a:endParaRPr lang="en-US"/>
          </a:p>
        </p:txBody>
      </p:sp>
    </p:spTree>
    <p:extLst>
      <p:ext uri="{BB962C8B-B14F-4D97-AF65-F5344CB8AC3E}">
        <p14:creationId xmlns:p14="http://schemas.microsoft.com/office/powerpoint/2010/main" val="4165898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8BE99A-4DC5-4CD3-AA5A-F0648462A663}" type="slidenum">
              <a:rPr lang="en-US" smtClean="0"/>
              <a:pPr>
                <a:defRPr/>
              </a:pPr>
              <a:t>‹#›</a:t>
            </a:fld>
            <a:endParaRPr lang="en-US"/>
          </a:p>
        </p:txBody>
      </p:sp>
    </p:spTree>
    <p:extLst>
      <p:ext uri="{BB962C8B-B14F-4D97-AF65-F5344CB8AC3E}">
        <p14:creationId xmlns:p14="http://schemas.microsoft.com/office/powerpoint/2010/main" val="889346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D17EAA6-40E0-4638-8426-274C359A2A1E}" type="slidenum">
              <a:rPr lang="en-US" smtClean="0"/>
              <a:pPr>
                <a:defRPr/>
              </a:pPr>
              <a:t>‹#›</a:t>
            </a:fld>
            <a:endParaRPr lang="en-US"/>
          </a:p>
        </p:txBody>
      </p:sp>
    </p:spTree>
    <p:extLst>
      <p:ext uri="{BB962C8B-B14F-4D97-AF65-F5344CB8AC3E}">
        <p14:creationId xmlns:p14="http://schemas.microsoft.com/office/powerpoint/2010/main" val="1760302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2"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9" y="204790"/>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2" y="1076328"/>
            <a:ext cx="2256235" cy="3518297"/>
          </a:xfrm>
        </p:spPr>
        <p:txBody>
          <a:bodyPr/>
          <a:lstStyle>
            <a:lvl1pPr marL="0" indent="0">
              <a:buNone/>
              <a:defRPr sz="1125"/>
            </a:lvl1pPr>
            <a:lvl2pPr marL="342884" indent="0">
              <a:buNone/>
              <a:defRPr sz="900"/>
            </a:lvl2pPr>
            <a:lvl3pPr marL="685766" indent="0">
              <a:buNone/>
              <a:defRPr sz="825"/>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18C8E3-8727-4A80-8860-67A2C5A4D493}" type="slidenum">
              <a:rPr lang="en-US" smtClean="0"/>
              <a:pPr>
                <a:defRPr/>
              </a:pPr>
              <a:t>‹#›</a:t>
            </a:fld>
            <a:endParaRPr lang="en-US"/>
          </a:p>
        </p:txBody>
      </p:sp>
    </p:spTree>
    <p:extLst>
      <p:ext uri="{BB962C8B-B14F-4D97-AF65-F5344CB8AC3E}">
        <p14:creationId xmlns:p14="http://schemas.microsoft.com/office/powerpoint/2010/main" val="3652961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344216" y="4025505"/>
            <a:ext cx="4114800" cy="603647"/>
          </a:xfrm>
        </p:spPr>
        <p:txBody>
          <a:bodyPr/>
          <a:lstStyle>
            <a:lvl1pPr marL="0" indent="0">
              <a:buNone/>
              <a:defRPr sz="1125"/>
            </a:lvl1pPr>
            <a:lvl2pPr marL="342884" indent="0">
              <a:buNone/>
              <a:defRPr sz="900"/>
            </a:lvl2pPr>
            <a:lvl3pPr marL="685766" indent="0">
              <a:buNone/>
              <a:defRPr sz="825"/>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800F85-53AA-4CB9-B5F3-E0A7D91F1348}" type="slidenum">
              <a:rPr lang="en-US" smtClean="0"/>
              <a:pPr>
                <a:defRPr/>
              </a:pPr>
              <a:t>‹#›</a:t>
            </a:fld>
            <a:endParaRPr lang="en-US"/>
          </a:p>
        </p:txBody>
      </p:sp>
    </p:spTree>
    <p:extLst>
      <p:ext uri="{BB962C8B-B14F-4D97-AF65-F5344CB8AC3E}">
        <p14:creationId xmlns:p14="http://schemas.microsoft.com/office/powerpoint/2010/main" val="1223396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028D4-0D48-40B4-A2B4-AA16B583E8A8}" type="slidenum">
              <a:rPr lang="en-US" smtClean="0"/>
              <a:pPr>
                <a:defRPr/>
              </a:pPr>
              <a:t>‹#›</a:t>
            </a:fld>
            <a:endParaRPr lang="en-US"/>
          </a:p>
        </p:txBody>
      </p:sp>
    </p:spTree>
    <p:extLst>
      <p:ext uri="{BB962C8B-B14F-4D97-AF65-F5344CB8AC3E}">
        <p14:creationId xmlns:p14="http://schemas.microsoft.com/office/powerpoint/2010/main" val="16110972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6581A5-8CD7-46EA-B6E3-B84F6F7DE5EF}" type="slidenum">
              <a:rPr lang="en-US" smtClean="0"/>
              <a:pPr>
                <a:defRPr/>
              </a:pPr>
              <a:t>‹#›</a:t>
            </a:fld>
            <a:endParaRPr lang="en-US"/>
          </a:p>
        </p:txBody>
      </p:sp>
    </p:spTree>
    <p:extLst>
      <p:ext uri="{BB962C8B-B14F-4D97-AF65-F5344CB8AC3E}">
        <p14:creationId xmlns:p14="http://schemas.microsoft.com/office/powerpoint/2010/main" val="294125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tx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91430" tIns="45718" rIns="91430"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2"/>
            <a:ext cx="8534400" cy="3546873"/>
          </a:xfrm>
          <a:prstGeom prst="rect">
            <a:avLst/>
          </a:prstGeom>
          <a:noFill/>
          <a:ln w="9525">
            <a:noFill/>
            <a:miter lim="800000"/>
            <a:headEnd/>
            <a:tailEnd/>
          </a:ln>
        </p:spPr>
        <p:txBody>
          <a:bodyPr vert="horz" wrap="square" lIns="91430" tIns="45718" rIns="91430"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defRPr sz="1125"/>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ctr">
              <a:defRPr sz="1125"/>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r">
              <a:defRPr sz="1125"/>
            </a:lvl1pPr>
          </a:lstStyle>
          <a:p>
            <a:pPr>
              <a:defRPr/>
            </a:pPr>
            <a:fld id="{9749340B-4FC7-4D90-97D1-24A2CDF1925E}" type="slidenum">
              <a:rPr lang="en-US" smtClean="0"/>
              <a:pPr>
                <a:defRPr/>
              </a:pPr>
              <a:t>‹#›</a:t>
            </a:fld>
            <a:endParaRPr lang="en-US"/>
          </a:p>
        </p:txBody>
      </p:sp>
      <p:sp>
        <p:nvSpPr>
          <p:cNvPr id="4103" name="Rectangle 7"/>
          <p:cNvSpPr>
            <a:spLocks noChangeArrowheads="1"/>
          </p:cNvSpPr>
          <p:nvPr/>
        </p:nvSpPr>
        <p:spPr bwMode="auto">
          <a:xfrm>
            <a:off x="0" y="773435"/>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3" tIns="34289" rIns="68573" bIns="34289" anchor="ctr"/>
          <a:lstStyle/>
          <a:p>
            <a:pPr>
              <a:defRPr/>
            </a:pPr>
            <a:endParaRPr lang="en-US" sz="1050"/>
          </a:p>
        </p:txBody>
      </p:sp>
    </p:spTree>
    <p:extLst>
      <p:ext uri="{BB962C8B-B14F-4D97-AF65-F5344CB8AC3E}">
        <p14:creationId xmlns:p14="http://schemas.microsoft.com/office/powerpoint/2010/main" val="16073468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3300">
          <a:solidFill>
            <a:schemeClr val="tx2"/>
          </a:solidFill>
          <a:latin typeface="Calibri" pitchFamily="34" charset="0"/>
          <a:ea typeface="+mj-ea"/>
          <a:cs typeface="+mj-cs"/>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857" algn="ctr" rtl="0" eaLnBrk="1" fontAlgn="base" hangingPunct="1">
        <a:spcBef>
          <a:spcPct val="0"/>
        </a:spcBef>
        <a:spcAft>
          <a:spcPct val="0"/>
        </a:spcAft>
        <a:defRPr sz="3300">
          <a:solidFill>
            <a:schemeClr val="tx2"/>
          </a:solidFill>
          <a:latin typeface="Arial" charset="0"/>
        </a:defRPr>
      </a:lvl6pPr>
      <a:lvl7pPr marL="685715" algn="ctr" rtl="0" eaLnBrk="1" fontAlgn="base" hangingPunct="1">
        <a:spcBef>
          <a:spcPct val="0"/>
        </a:spcBef>
        <a:spcAft>
          <a:spcPct val="0"/>
        </a:spcAft>
        <a:defRPr sz="3300">
          <a:solidFill>
            <a:schemeClr val="tx2"/>
          </a:solidFill>
          <a:latin typeface="Arial" charset="0"/>
        </a:defRPr>
      </a:lvl7pPr>
      <a:lvl8pPr marL="1028573" algn="ctr" rtl="0" eaLnBrk="1" fontAlgn="base" hangingPunct="1">
        <a:spcBef>
          <a:spcPct val="0"/>
        </a:spcBef>
        <a:spcAft>
          <a:spcPct val="0"/>
        </a:spcAft>
        <a:defRPr sz="3300">
          <a:solidFill>
            <a:schemeClr val="tx2"/>
          </a:solidFill>
          <a:latin typeface="Arial" charset="0"/>
        </a:defRPr>
      </a:lvl8pPr>
      <a:lvl9pPr marL="1371430" algn="ctr" rtl="0" eaLnBrk="1" fontAlgn="base" hangingPunct="1">
        <a:spcBef>
          <a:spcPct val="0"/>
        </a:spcBef>
        <a:spcAft>
          <a:spcPct val="0"/>
        </a:spcAft>
        <a:defRPr sz="3300">
          <a:solidFill>
            <a:schemeClr val="tx2"/>
          </a:solidFill>
          <a:latin typeface="Arial" charset="0"/>
        </a:defRPr>
      </a:lvl9pPr>
    </p:titleStyle>
    <p:bodyStyle>
      <a:lvl1pPr marL="257144" indent="-257144" algn="l" rtl="0" eaLnBrk="1" fontAlgn="base" hangingPunct="1">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43" indent="-214288" algn="l" rtl="0" eaLnBrk="1" fontAlgn="base" hangingPunct="1">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44" indent="-171430" algn="l" rtl="0" eaLnBrk="1" fontAlgn="base" hangingPunct="1">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00" indent="-171430" algn="l" rtl="0" eaLnBrk="1" fontAlgn="base" hangingPunct="1">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857" indent="-171430" algn="l" rtl="0" eaLnBrk="1" fontAlgn="base" hangingPunct="1">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715" indent="-171430"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6pPr>
      <a:lvl7pPr marL="2228573" indent="-171430"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7pPr>
      <a:lvl8pPr marL="2571430" indent="-171430"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8pPr>
      <a:lvl9pPr marL="2914289" indent="-171430"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15" rtl="0" eaLnBrk="1" latinLnBrk="0" hangingPunct="1">
        <a:defRPr sz="1425" kern="1200">
          <a:solidFill>
            <a:schemeClr val="tx1"/>
          </a:solidFill>
          <a:latin typeface="+mn-lt"/>
          <a:ea typeface="+mn-ea"/>
          <a:cs typeface="+mn-cs"/>
        </a:defRPr>
      </a:lvl1pPr>
      <a:lvl2pPr marL="342857" algn="l" defTabSz="685715" rtl="0" eaLnBrk="1" latinLnBrk="0" hangingPunct="1">
        <a:defRPr sz="1425" kern="1200">
          <a:solidFill>
            <a:schemeClr val="tx1"/>
          </a:solidFill>
          <a:latin typeface="+mn-lt"/>
          <a:ea typeface="+mn-ea"/>
          <a:cs typeface="+mn-cs"/>
        </a:defRPr>
      </a:lvl2pPr>
      <a:lvl3pPr marL="685715" algn="l" defTabSz="685715" rtl="0" eaLnBrk="1" latinLnBrk="0" hangingPunct="1">
        <a:defRPr sz="1425" kern="1200">
          <a:solidFill>
            <a:schemeClr val="tx1"/>
          </a:solidFill>
          <a:latin typeface="+mn-lt"/>
          <a:ea typeface="+mn-ea"/>
          <a:cs typeface="+mn-cs"/>
        </a:defRPr>
      </a:lvl3pPr>
      <a:lvl4pPr marL="1028573" algn="l" defTabSz="685715" rtl="0" eaLnBrk="1" latinLnBrk="0" hangingPunct="1">
        <a:defRPr sz="1425" kern="1200">
          <a:solidFill>
            <a:schemeClr val="tx1"/>
          </a:solidFill>
          <a:latin typeface="+mn-lt"/>
          <a:ea typeface="+mn-ea"/>
          <a:cs typeface="+mn-cs"/>
        </a:defRPr>
      </a:lvl4pPr>
      <a:lvl5pPr marL="1371430" algn="l" defTabSz="685715" rtl="0" eaLnBrk="1" latinLnBrk="0" hangingPunct="1">
        <a:defRPr sz="1425" kern="1200">
          <a:solidFill>
            <a:schemeClr val="tx1"/>
          </a:solidFill>
          <a:latin typeface="+mn-lt"/>
          <a:ea typeface="+mn-ea"/>
          <a:cs typeface="+mn-cs"/>
        </a:defRPr>
      </a:lvl5pPr>
      <a:lvl6pPr marL="1714289" algn="l" defTabSz="685715" rtl="0" eaLnBrk="1" latinLnBrk="0" hangingPunct="1">
        <a:defRPr sz="1425" kern="1200">
          <a:solidFill>
            <a:schemeClr val="tx1"/>
          </a:solidFill>
          <a:latin typeface="+mn-lt"/>
          <a:ea typeface="+mn-ea"/>
          <a:cs typeface="+mn-cs"/>
        </a:defRPr>
      </a:lvl6pPr>
      <a:lvl7pPr marL="2057144" algn="l" defTabSz="685715" rtl="0" eaLnBrk="1" latinLnBrk="0" hangingPunct="1">
        <a:defRPr sz="1425" kern="1200">
          <a:solidFill>
            <a:schemeClr val="tx1"/>
          </a:solidFill>
          <a:latin typeface="+mn-lt"/>
          <a:ea typeface="+mn-ea"/>
          <a:cs typeface="+mn-cs"/>
        </a:defRPr>
      </a:lvl7pPr>
      <a:lvl8pPr marL="2400000" algn="l" defTabSz="685715" rtl="0" eaLnBrk="1" latinLnBrk="0" hangingPunct="1">
        <a:defRPr sz="1425" kern="1200">
          <a:solidFill>
            <a:schemeClr val="tx1"/>
          </a:solidFill>
          <a:latin typeface="+mn-lt"/>
          <a:ea typeface="+mn-ea"/>
          <a:cs typeface="+mn-cs"/>
        </a:defRPr>
      </a:lvl8pPr>
      <a:lvl9pPr marL="2742857" algn="l" defTabSz="685715"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1"/>
            <a:ext cx="8534400" cy="354687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125"/>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125"/>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125"/>
            </a:lvl1pPr>
          </a:lstStyle>
          <a:p>
            <a:pPr>
              <a:defRPr/>
            </a:pPr>
            <a:fld id="{7BFCCC65-4CBD-445E-A057-E1EE8E879751}" type="slidenum">
              <a:rPr lang="en-US" smtClean="0"/>
              <a:pPr>
                <a:defRPr/>
              </a:pPr>
              <a:t>‹#›</a:t>
            </a:fld>
            <a:endParaRPr lang="en-US"/>
          </a:p>
        </p:txBody>
      </p:sp>
      <p:sp>
        <p:nvSpPr>
          <p:cNvPr id="4103" name="Rectangle 7"/>
          <p:cNvSpPr>
            <a:spLocks noChangeArrowheads="1"/>
          </p:cNvSpPr>
          <p:nvPr/>
        </p:nvSpPr>
        <p:spPr bwMode="auto">
          <a:xfrm>
            <a:off x="0" y="773432"/>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7" tIns="34289" rIns="68577" bIns="34289" anchor="ctr"/>
          <a:lstStyle/>
          <a:p>
            <a:pPr>
              <a:defRPr/>
            </a:pPr>
            <a:endParaRPr lang="en-US" sz="1050"/>
          </a:p>
        </p:txBody>
      </p:sp>
    </p:spTree>
    <p:extLst>
      <p:ext uri="{BB962C8B-B14F-4D97-AF65-F5344CB8AC3E}">
        <p14:creationId xmlns:p14="http://schemas.microsoft.com/office/powerpoint/2010/main" val="18087284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3300">
          <a:solidFill>
            <a:schemeClr val="tx2"/>
          </a:solidFill>
          <a:latin typeface="Calibri" pitchFamily="34" charset="0"/>
          <a:ea typeface="+mj-ea"/>
          <a:cs typeface="+mj-cs"/>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884" algn="ctr" rtl="0" eaLnBrk="1" fontAlgn="base" hangingPunct="1">
        <a:spcBef>
          <a:spcPct val="0"/>
        </a:spcBef>
        <a:spcAft>
          <a:spcPct val="0"/>
        </a:spcAft>
        <a:defRPr sz="3300">
          <a:solidFill>
            <a:schemeClr val="tx2"/>
          </a:solidFill>
          <a:latin typeface="Arial" charset="0"/>
        </a:defRPr>
      </a:lvl6pPr>
      <a:lvl7pPr marL="685766" algn="ctr" rtl="0" eaLnBrk="1" fontAlgn="base" hangingPunct="1">
        <a:spcBef>
          <a:spcPct val="0"/>
        </a:spcBef>
        <a:spcAft>
          <a:spcPct val="0"/>
        </a:spcAft>
        <a:defRPr sz="3300">
          <a:solidFill>
            <a:schemeClr val="tx2"/>
          </a:solidFill>
          <a:latin typeface="Arial" charset="0"/>
        </a:defRPr>
      </a:lvl7pPr>
      <a:lvl8pPr marL="1028649" algn="ctr" rtl="0" eaLnBrk="1" fontAlgn="base" hangingPunct="1">
        <a:spcBef>
          <a:spcPct val="0"/>
        </a:spcBef>
        <a:spcAft>
          <a:spcPct val="0"/>
        </a:spcAft>
        <a:defRPr sz="3300">
          <a:solidFill>
            <a:schemeClr val="tx2"/>
          </a:solidFill>
          <a:latin typeface="Arial" charset="0"/>
        </a:defRPr>
      </a:lvl8pPr>
      <a:lvl9pPr marL="1371532" algn="ctr" rtl="0" eaLnBrk="1" fontAlgn="base" hangingPunct="1">
        <a:spcBef>
          <a:spcPct val="0"/>
        </a:spcBef>
        <a:spcAft>
          <a:spcPct val="0"/>
        </a:spcAft>
        <a:defRPr sz="3300">
          <a:solidFill>
            <a:schemeClr val="tx2"/>
          </a:solidFill>
          <a:latin typeface="Arial" charset="0"/>
        </a:defRPr>
      </a:lvl9pPr>
    </p:titleStyle>
    <p:bodyStyle>
      <a:lvl1pPr marL="257162" indent="-257162" algn="l" rtl="0" eaLnBrk="1" fontAlgn="base" hangingPunct="1">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85" indent="-214303" algn="l" rtl="0" eaLnBrk="1" fontAlgn="base" hangingPunct="1">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07" indent="-171442" algn="l" rtl="0" eaLnBrk="1" fontAlgn="base" hangingPunct="1">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90" indent="-171442" algn="l" rtl="0" eaLnBrk="1" fontAlgn="base" hangingPunct="1">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74" indent="-171442" algn="l" rtl="0" eaLnBrk="1" fontAlgn="base" hangingPunct="1">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56" indent="-171442"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6pPr>
      <a:lvl7pPr marL="2228739" indent="-171442"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7pPr>
      <a:lvl8pPr marL="2571622" indent="-171442"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8pPr>
      <a:lvl9pPr marL="2914505" indent="-171442"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66" rtl="0" eaLnBrk="1" latinLnBrk="0" hangingPunct="1">
        <a:defRPr sz="1425" kern="1200">
          <a:solidFill>
            <a:schemeClr val="tx1"/>
          </a:solidFill>
          <a:latin typeface="+mn-lt"/>
          <a:ea typeface="+mn-ea"/>
          <a:cs typeface="+mn-cs"/>
        </a:defRPr>
      </a:lvl1pPr>
      <a:lvl2pPr marL="342884" algn="l" defTabSz="685766" rtl="0" eaLnBrk="1" latinLnBrk="0" hangingPunct="1">
        <a:defRPr sz="1425" kern="1200">
          <a:solidFill>
            <a:schemeClr val="tx1"/>
          </a:solidFill>
          <a:latin typeface="+mn-lt"/>
          <a:ea typeface="+mn-ea"/>
          <a:cs typeface="+mn-cs"/>
        </a:defRPr>
      </a:lvl2pPr>
      <a:lvl3pPr marL="685766" algn="l" defTabSz="685766" rtl="0" eaLnBrk="1" latinLnBrk="0" hangingPunct="1">
        <a:defRPr sz="1425" kern="1200">
          <a:solidFill>
            <a:schemeClr val="tx1"/>
          </a:solidFill>
          <a:latin typeface="+mn-lt"/>
          <a:ea typeface="+mn-ea"/>
          <a:cs typeface="+mn-cs"/>
        </a:defRPr>
      </a:lvl3pPr>
      <a:lvl4pPr marL="1028649" algn="l" defTabSz="685766" rtl="0" eaLnBrk="1" latinLnBrk="0" hangingPunct="1">
        <a:defRPr sz="1425" kern="1200">
          <a:solidFill>
            <a:schemeClr val="tx1"/>
          </a:solidFill>
          <a:latin typeface="+mn-lt"/>
          <a:ea typeface="+mn-ea"/>
          <a:cs typeface="+mn-cs"/>
        </a:defRPr>
      </a:lvl4pPr>
      <a:lvl5pPr marL="1371532" algn="l" defTabSz="685766" rtl="0" eaLnBrk="1" latinLnBrk="0" hangingPunct="1">
        <a:defRPr sz="1425" kern="1200">
          <a:solidFill>
            <a:schemeClr val="tx1"/>
          </a:solidFill>
          <a:latin typeface="+mn-lt"/>
          <a:ea typeface="+mn-ea"/>
          <a:cs typeface="+mn-cs"/>
        </a:defRPr>
      </a:lvl5pPr>
      <a:lvl6pPr marL="1714415" algn="l" defTabSz="685766" rtl="0" eaLnBrk="1" latinLnBrk="0" hangingPunct="1">
        <a:defRPr sz="1425" kern="1200">
          <a:solidFill>
            <a:schemeClr val="tx1"/>
          </a:solidFill>
          <a:latin typeface="+mn-lt"/>
          <a:ea typeface="+mn-ea"/>
          <a:cs typeface="+mn-cs"/>
        </a:defRPr>
      </a:lvl6pPr>
      <a:lvl7pPr marL="2057297" algn="l" defTabSz="685766" rtl="0" eaLnBrk="1" latinLnBrk="0" hangingPunct="1">
        <a:defRPr sz="1425" kern="1200">
          <a:solidFill>
            <a:schemeClr val="tx1"/>
          </a:solidFill>
          <a:latin typeface="+mn-lt"/>
          <a:ea typeface="+mn-ea"/>
          <a:cs typeface="+mn-cs"/>
        </a:defRPr>
      </a:lvl7pPr>
      <a:lvl8pPr marL="2400180" algn="l" defTabSz="685766" rtl="0" eaLnBrk="1" latinLnBrk="0" hangingPunct="1">
        <a:defRPr sz="1425" kern="1200">
          <a:solidFill>
            <a:schemeClr val="tx1"/>
          </a:solidFill>
          <a:latin typeface="+mn-lt"/>
          <a:ea typeface="+mn-ea"/>
          <a:cs typeface="+mn-cs"/>
        </a:defRPr>
      </a:lvl8pPr>
      <a:lvl9pPr marL="2743064" algn="l" defTabSz="685766"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video" Target="../media/media6.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0.png"/><Relationship Id="rId3" Type="http://schemas.openxmlformats.org/officeDocument/2006/relationships/tags" Target="../tags/tag7.xml"/><Relationship Id="rId7" Type="http://schemas.openxmlformats.org/officeDocument/2006/relationships/slideLayout" Target="../slideLayouts/slideLayout24.xml"/><Relationship Id="rId12"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9.png"/><Relationship Id="rId5" Type="http://schemas.openxmlformats.org/officeDocument/2006/relationships/tags" Target="../tags/tag9.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3.xml"/><Relationship Id="rId7" Type="http://schemas.openxmlformats.org/officeDocument/2006/relationships/image" Target="../media/image1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4.xml"/><Relationship Id="rId11" Type="http://schemas.openxmlformats.org/officeDocument/2006/relationships/image" Target="../media/image10.png"/><Relationship Id="rId5" Type="http://schemas.openxmlformats.org/officeDocument/2006/relationships/tags" Target="../tags/tag15.xml"/><Relationship Id="rId10" Type="http://schemas.openxmlformats.org/officeDocument/2006/relationships/image" Target="../media/image9.png"/><Relationship Id="rId4" Type="http://schemas.openxmlformats.org/officeDocument/2006/relationships/tags" Target="../tags/tag14.xml"/><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8.xml"/><Relationship Id="rId7"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slideLayout" Target="../slideLayouts/slideLayout24.xml"/><Relationship Id="rId4" Type="http://schemas.openxmlformats.org/officeDocument/2006/relationships/tags" Target="../tags/tag19.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5.mp4"/><Relationship Id="rId7" Type="http://schemas.openxmlformats.org/officeDocument/2006/relationships/slideLayout" Target="../slideLayouts/slideLayout2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7.mp4"/><Relationship Id="rId5" Type="http://schemas.microsoft.com/office/2007/relationships/media" Target="../media/media7.mp4"/><Relationship Id="rId4" Type="http://schemas.openxmlformats.org/officeDocument/2006/relationships/video" Target="../media/media5.mp4"/></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4.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hyperlink" Target="http://ai.berkeley.edu/search.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en.wikipedia.org/wiki/Search_algorith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279651" y="188700"/>
            <a:ext cx="6792300" cy="1010400"/>
          </a:xfrm>
          <a:prstGeom prst="rect">
            <a:avLst/>
          </a:prstGeom>
        </p:spPr>
        <p:txBody>
          <a:bodyPr spcFirstLastPara="1" wrap="square" lIns="91425" tIns="91425" rIns="91425" bIns="91425" anchor="b" anchorCtr="0">
            <a:noAutofit/>
          </a:bodyPr>
          <a:lstStyle/>
          <a:p>
            <a:pPr marL="0" lvl="0" indent="0" algn="ctr" rtl="0">
              <a:spcBef>
                <a:spcPts val="1000"/>
              </a:spcBef>
              <a:spcAft>
                <a:spcPts val="0"/>
              </a:spcAft>
              <a:buNone/>
            </a:pPr>
            <a:r>
              <a:rPr lang="en" b="0" dirty="0">
                <a:solidFill>
                  <a:srgbClr val="B45F06"/>
                </a:solidFill>
                <a:latin typeface="Oswald"/>
                <a:ea typeface="Oswald"/>
                <a:cs typeface="Oswald"/>
                <a:sym typeface="Oswald"/>
              </a:rPr>
              <a:t>PROJECT REPORT</a:t>
            </a:r>
            <a:endParaRPr dirty="0"/>
          </a:p>
        </p:txBody>
      </p:sp>
      <p:sp>
        <p:nvSpPr>
          <p:cNvPr id="60" name="Google Shape;60;p13"/>
          <p:cNvSpPr txBox="1">
            <a:spLocks noGrp="1"/>
          </p:cNvSpPr>
          <p:nvPr>
            <p:ph type="subTitle" idx="1"/>
          </p:nvPr>
        </p:nvSpPr>
        <p:spPr>
          <a:xfrm>
            <a:off x="775050" y="1101788"/>
            <a:ext cx="7801500" cy="792600"/>
          </a:xfrm>
          <a:prstGeom prst="rect">
            <a:avLst/>
          </a:prstGeom>
        </p:spPr>
        <p:txBody>
          <a:bodyPr spcFirstLastPara="1" wrap="square" lIns="91425" tIns="91425" rIns="91425" bIns="91425" anchor="t" anchorCtr="0">
            <a:noAutofit/>
          </a:bodyPr>
          <a:lstStyle/>
          <a:p>
            <a:pPr marL="0" lvl="0" indent="0" algn="ctr" rtl="0">
              <a:lnSpc>
                <a:spcPct val="130000"/>
              </a:lnSpc>
              <a:spcBef>
                <a:spcPts val="600"/>
              </a:spcBef>
              <a:spcAft>
                <a:spcPts val="0"/>
              </a:spcAft>
              <a:buNone/>
            </a:pPr>
            <a:r>
              <a:rPr lang="en" sz="1800" b="1" i="1" dirty="0">
                <a:solidFill>
                  <a:srgbClr val="4A86E8"/>
                </a:solidFill>
                <a:latin typeface="Droid Serif"/>
                <a:ea typeface="Droid Serif"/>
                <a:cs typeface="Droid Serif"/>
                <a:sym typeface="Droid Serif"/>
              </a:rPr>
              <a:t>SEARCHING IN PACMAN</a:t>
            </a:r>
            <a:endParaRPr sz="1800" b="1" i="1" dirty="0">
              <a:solidFill>
                <a:srgbClr val="4A86E8"/>
              </a:solidFill>
              <a:latin typeface="Droid Serif"/>
              <a:ea typeface="Droid Serif"/>
              <a:cs typeface="Droid Serif"/>
              <a:sym typeface="Droid Serif"/>
            </a:endParaRPr>
          </a:p>
          <a:p>
            <a:pPr marL="0" lvl="0" indent="0" algn="ctr" rtl="0">
              <a:spcBef>
                <a:spcPts val="0"/>
              </a:spcBef>
              <a:spcAft>
                <a:spcPts val="0"/>
              </a:spcAft>
              <a:buNone/>
            </a:pPr>
            <a:endParaRPr dirty="0"/>
          </a:p>
        </p:txBody>
      </p:sp>
      <p:pic>
        <p:nvPicPr>
          <p:cNvPr id="61" name="Google Shape;61;p13"/>
          <p:cNvPicPr preferRelativeResize="0"/>
          <p:nvPr/>
        </p:nvPicPr>
        <p:blipFill rotWithShape="1">
          <a:blip r:embed="rId3">
            <a:alphaModFix/>
          </a:blip>
          <a:srcRect t="1536" r="2190" b="3025"/>
          <a:stretch/>
        </p:blipFill>
        <p:spPr>
          <a:xfrm>
            <a:off x="1588613" y="2033000"/>
            <a:ext cx="6174375" cy="2664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wipe(down)">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7"/>
          <p:cNvSpPr>
            <a:spLocks/>
          </p:cNvSpPr>
          <p:nvPr/>
        </p:nvSpPr>
        <p:spPr bwMode="auto">
          <a:xfrm>
            <a:off x="6858001" y="1371601"/>
            <a:ext cx="1212056" cy="1785938"/>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50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6" name="Freeform 67"/>
          <p:cNvSpPr>
            <a:spLocks/>
          </p:cNvSpPr>
          <p:nvPr/>
        </p:nvSpPr>
        <p:spPr bwMode="auto">
          <a:xfrm>
            <a:off x="6972301" y="1371602"/>
            <a:ext cx="1028700" cy="142863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8" name="Text Box 42"/>
          <p:cNvSpPr txBox="1">
            <a:spLocks noChangeArrowheads="1"/>
          </p:cNvSpPr>
          <p:nvPr/>
        </p:nvSpPr>
        <p:spPr bwMode="auto">
          <a:xfrm>
            <a:off x="7430692" y="1656160"/>
            <a:ext cx="205979"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a:t>
            </a:r>
          </a:p>
        </p:txBody>
      </p:sp>
      <p:sp>
        <p:nvSpPr>
          <p:cNvPr id="24579" name="Rectangle 3"/>
          <p:cNvSpPr>
            <a:spLocks noGrp="1" noChangeArrowheads="1"/>
          </p:cNvSpPr>
          <p:nvPr>
            <p:ph type="title"/>
          </p:nvPr>
        </p:nvSpPr>
        <p:spPr/>
        <p:txBody>
          <a:bodyPr/>
          <a:lstStyle/>
          <a:p>
            <a:pPr eaLnBrk="1" hangingPunct="1"/>
            <a:r>
              <a:rPr lang="en-US" dirty="0">
                <a:solidFill>
                  <a:srgbClr val="0070C0"/>
                </a:solidFill>
              </a:rPr>
              <a:t>Uniform Cost Search (UCS) Properties</a:t>
            </a:r>
          </a:p>
        </p:txBody>
      </p:sp>
      <p:sp>
        <p:nvSpPr>
          <p:cNvPr id="38" name="Content Placeholder 37"/>
          <p:cNvSpPr>
            <a:spLocks noGrp="1"/>
          </p:cNvSpPr>
          <p:nvPr>
            <p:ph idx="1"/>
          </p:nvPr>
        </p:nvSpPr>
        <p:spPr>
          <a:xfrm>
            <a:off x="278605" y="909040"/>
            <a:ext cx="5524500" cy="3546873"/>
          </a:xfrm>
        </p:spPr>
        <p:txBody>
          <a:bodyPr/>
          <a:lstStyle/>
          <a:p>
            <a:r>
              <a:rPr lang="en-US" sz="1800" dirty="0">
                <a:solidFill>
                  <a:srgbClr val="E69138"/>
                </a:solidFill>
              </a:rPr>
              <a:t> </a:t>
            </a:r>
            <a:r>
              <a:rPr lang="en-US" sz="1800" dirty="0">
                <a:solidFill>
                  <a:schemeClr val="accent1">
                    <a:lumMod val="75000"/>
                  </a:schemeClr>
                </a:solidFill>
              </a:rPr>
              <a:t>Selection of nodes:</a:t>
            </a:r>
          </a:p>
          <a:p>
            <a:pPr lvl="1"/>
            <a:r>
              <a:rPr lang="en-US" sz="1500" dirty="0">
                <a:solidFill>
                  <a:srgbClr val="E69138"/>
                </a:solidFill>
              </a:rPr>
              <a:t>Processes all nodes with cost less than cheapest solution!</a:t>
            </a:r>
          </a:p>
          <a:p>
            <a:pPr lvl="1"/>
            <a:r>
              <a:rPr lang="en-US" sz="1500" dirty="0">
                <a:solidFill>
                  <a:srgbClr val="E69138"/>
                </a:solidFill>
                <a:cs typeface="Calibri" pitchFamily="34" charset="0"/>
                <a:sym typeface="Symbol" pitchFamily="18" charset="2"/>
              </a:rPr>
              <a:t>The</a:t>
            </a:r>
            <a:r>
              <a:rPr lang="en-US" sz="1500" dirty="0">
                <a:solidFill>
                  <a:srgbClr val="E69138"/>
                </a:solidFill>
                <a:latin typeface="Times New Roman" pitchFamily="18" charset="0"/>
                <a:sym typeface="Symbol" pitchFamily="18" charset="2"/>
              </a:rPr>
              <a:t> </a:t>
            </a:r>
            <a:r>
              <a:rPr lang="en-US" sz="1500" dirty="0">
                <a:solidFill>
                  <a:srgbClr val="E69138"/>
                </a:solidFill>
                <a:cs typeface="Calibri" pitchFamily="34" charset="0"/>
                <a:sym typeface="Symbol" pitchFamily="18" charset="2"/>
              </a:rPr>
              <a:t>effective</a:t>
            </a:r>
            <a:r>
              <a:rPr lang="en-US" sz="1500" dirty="0">
                <a:solidFill>
                  <a:srgbClr val="E69138"/>
                </a:solidFill>
                <a:latin typeface="Times New Roman" pitchFamily="18" charset="0"/>
                <a:sym typeface="Symbol" pitchFamily="18" charset="2"/>
              </a:rPr>
              <a:t> </a:t>
            </a:r>
            <a:r>
              <a:rPr lang="en-US" sz="1500" dirty="0">
                <a:solidFill>
                  <a:srgbClr val="E69138"/>
                </a:solidFill>
                <a:cs typeface="Calibri" pitchFamily="34" charset="0"/>
                <a:sym typeface="Symbol" pitchFamily="18" charset="2"/>
              </a:rPr>
              <a:t>depth is roughly estimated as </a:t>
            </a:r>
            <a:r>
              <a:rPr lang="en-US" sz="1500" i="1" dirty="0">
                <a:solidFill>
                  <a:srgbClr val="E69138"/>
                </a:solidFill>
                <a:cs typeface="Calibri" pitchFamily="34" charset="0"/>
              </a:rPr>
              <a:t>C*/</a:t>
            </a:r>
            <a:r>
              <a:rPr lang="en-US" sz="1500" i="1" dirty="0">
                <a:solidFill>
                  <a:srgbClr val="E69138"/>
                </a:solidFill>
                <a:cs typeface="Calibri" pitchFamily="34" charset="0"/>
                <a:sym typeface="Symbol" pitchFamily="18" charset="2"/>
              </a:rPr>
              <a:t>  </a:t>
            </a:r>
            <a:r>
              <a:rPr lang="en-US" sz="1500" dirty="0">
                <a:solidFill>
                  <a:srgbClr val="E69138"/>
                </a:solidFill>
                <a:cs typeface="Calibri" pitchFamily="34" charset="0"/>
                <a:sym typeface="Symbol" pitchFamily="18" charset="2"/>
              </a:rPr>
              <a:t>where C* is the cost of the particular solution and </a:t>
            </a:r>
            <a:r>
              <a:rPr lang="en-US" sz="1500" dirty="0">
                <a:solidFill>
                  <a:srgbClr val="E69138"/>
                </a:solidFill>
                <a:latin typeface="Times New Roman" pitchFamily="18" charset="0"/>
                <a:sym typeface="Symbol" pitchFamily="18" charset="2"/>
              </a:rPr>
              <a:t>  is the minimum cost of the arc.</a:t>
            </a:r>
            <a:endParaRPr lang="en-US" sz="1500" dirty="0">
              <a:solidFill>
                <a:srgbClr val="E69138"/>
              </a:solidFill>
              <a:cs typeface="Calibri" pitchFamily="34" charset="0"/>
            </a:endParaRPr>
          </a:p>
          <a:p>
            <a:pPr lvl="1"/>
            <a:r>
              <a:rPr lang="en-US" sz="1500" dirty="0">
                <a:solidFill>
                  <a:srgbClr val="E69138"/>
                </a:solidFill>
              </a:rPr>
              <a:t>Time complexity is O(</a:t>
            </a:r>
            <a:r>
              <a:rPr lang="en-US" sz="1500" dirty="0" err="1">
                <a:solidFill>
                  <a:srgbClr val="E69138"/>
                </a:solidFill>
              </a:rPr>
              <a:t>b</a:t>
            </a:r>
            <a:r>
              <a:rPr lang="en-US" sz="1500" i="1" baseline="30000" dirty="0" err="1">
                <a:solidFill>
                  <a:srgbClr val="E69138"/>
                </a:solidFill>
                <a:latin typeface="Times New Roman" pitchFamily="18" charset="0"/>
              </a:rPr>
              <a:t>C</a:t>
            </a:r>
            <a:r>
              <a:rPr lang="en-US" sz="1500" i="1" baseline="30000" dirty="0">
                <a:solidFill>
                  <a:srgbClr val="E69138"/>
                </a:solidFill>
                <a:latin typeface="Times New Roman" pitchFamily="18" charset="0"/>
              </a:rPr>
              <a:t>*/</a:t>
            </a:r>
            <a:r>
              <a:rPr lang="en-US" sz="1500" i="1" baseline="30000" dirty="0">
                <a:solidFill>
                  <a:srgbClr val="E69138"/>
                </a:solidFill>
                <a:latin typeface="Times New Roman" pitchFamily="18" charset="0"/>
                <a:sym typeface="Symbol" pitchFamily="18" charset="2"/>
              </a:rPr>
              <a:t></a:t>
            </a:r>
            <a:r>
              <a:rPr lang="en-US" sz="1500" dirty="0">
                <a:solidFill>
                  <a:srgbClr val="E69138"/>
                </a:solidFill>
              </a:rPr>
              <a:t>) (exponential in effective depth.)</a:t>
            </a:r>
            <a:endParaRPr lang="en-US" sz="900" dirty="0">
              <a:solidFill>
                <a:srgbClr val="E69138"/>
              </a:solidFill>
            </a:endParaRPr>
          </a:p>
          <a:p>
            <a:r>
              <a:rPr lang="en-US" sz="1800" dirty="0">
                <a:solidFill>
                  <a:schemeClr val="accent1">
                    <a:lumMod val="75000"/>
                  </a:schemeClr>
                </a:solidFill>
              </a:rPr>
              <a:t>Space complexity:</a:t>
            </a:r>
          </a:p>
          <a:p>
            <a:pPr lvl="1"/>
            <a:r>
              <a:rPr lang="en-US" sz="1500" dirty="0">
                <a:solidFill>
                  <a:srgbClr val="E69138"/>
                </a:solidFill>
              </a:rPr>
              <a:t>The space complexity of the fringe is O(</a:t>
            </a:r>
            <a:r>
              <a:rPr lang="en-US" sz="1500" dirty="0" err="1">
                <a:solidFill>
                  <a:srgbClr val="E69138"/>
                </a:solidFill>
              </a:rPr>
              <a:t>b</a:t>
            </a:r>
            <a:r>
              <a:rPr lang="en-US" sz="1500" i="1" baseline="30000" dirty="0" err="1">
                <a:solidFill>
                  <a:srgbClr val="E69138"/>
                </a:solidFill>
                <a:latin typeface="Times New Roman" pitchFamily="18" charset="0"/>
              </a:rPr>
              <a:t>C</a:t>
            </a:r>
            <a:r>
              <a:rPr lang="en-US" sz="1500" i="1" baseline="30000" dirty="0">
                <a:solidFill>
                  <a:srgbClr val="E69138"/>
                </a:solidFill>
                <a:latin typeface="Times New Roman" pitchFamily="18" charset="0"/>
              </a:rPr>
              <a:t>*/</a:t>
            </a:r>
            <a:r>
              <a:rPr lang="en-US" sz="1500" i="1" baseline="30000" dirty="0">
                <a:solidFill>
                  <a:srgbClr val="E69138"/>
                </a:solidFill>
                <a:latin typeface="Times New Roman" pitchFamily="18" charset="0"/>
                <a:sym typeface="Symbol" pitchFamily="18" charset="2"/>
              </a:rPr>
              <a:t></a:t>
            </a:r>
            <a:r>
              <a:rPr lang="en-US" sz="1500" dirty="0">
                <a:solidFill>
                  <a:srgbClr val="E69138"/>
                </a:solidFill>
              </a:rPr>
              <a:t>), as it has roughly the last tier.</a:t>
            </a:r>
            <a:endParaRPr lang="en-US" sz="900" dirty="0">
              <a:solidFill>
                <a:srgbClr val="E69138"/>
              </a:solidFill>
            </a:endParaRPr>
          </a:p>
          <a:p>
            <a:r>
              <a:rPr lang="en-US" sz="1800" dirty="0">
                <a:solidFill>
                  <a:schemeClr val="accent1">
                    <a:lumMod val="75000"/>
                  </a:schemeClr>
                </a:solidFill>
              </a:rPr>
              <a:t>Ending:</a:t>
            </a:r>
          </a:p>
          <a:p>
            <a:pPr lvl="1"/>
            <a:r>
              <a:rPr lang="en-US" sz="1500" dirty="0">
                <a:solidFill>
                  <a:srgbClr val="E69138"/>
                </a:solidFill>
              </a:rPr>
              <a:t>Its completeness is based on two assumptions: </a:t>
            </a:r>
          </a:p>
          <a:p>
            <a:pPr lvl="1"/>
            <a:r>
              <a:rPr lang="en-US" sz="1500" dirty="0">
                <a:solidFill>
                  <a:srgbClr val="E69138"/>
                </a:solidFill>
              </a:rPr>
              <a:t>The best solution has a finite cost and</a:t>
            </a:r>
          </a:p>
          <a:p>
            <a:pPr lvl="1"/>
            <a:r>
              <a:rPr lang="en-US" sz="1500" dirty="0">
                <a:solidFill>
                  <a:srgbClr val="E69138"/>
                </a:solidFill>
              </a:rPr>
              <a:t>The minimum arc cost is positive. </a:t>
            </a:r>
            <a:endParaRPr lang="en-US" sz="600" dirty="0">
              <a:solidFill>
                <a:srgbClr val="E69138"/>
              </a:solidFill>
            </a:endParaRPr>
          </a:p>
          <a:p>
            <a:r>
              <a:rPr lang="en-US" sz="1800" dirty="0">
                <a:solidFill>
                  <a:schemeClr val="accent1">
                    <a:lumMod val="75000"/>
                  </a:schemeClr>
                </a:solidFill>
              </a:rPr>
              <a:t>Optimality:</a:t>
            </a:r>
          </a:p>
          <a:p>
            <a:pPr lvl="1"/>
            <a:r>
              <a:rPr lang="en-US" sz="1500" dirty="0">
                <a:solidFill>
                  <a:srgbClr val="E69138"/>
                </a:solidFill>
              </a:rPr>
              <a:t> It is an optimal algorithm (Proof next lecture via A*)</a:t>
            </a:r>
          </a:p>
        </p:txBody>
      </p:sp>
      <p:sp>
        <p:nvSpPr>
          <p:cNvPr id="24614" name="Freeform 38"/>
          <p:cNvSpPr>
            <a:spLocks/>
          </p:cNvSpPr>
          <p:nvPr/>
        </p:nvSpPr>
        <p:spPr bwMode="auto">
          <a:xfrm>
            <a:off x="6491289" y="1501376"/>
            <a:ext cx="2195513" cy="191571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5" name="Oval 39"/>
          <p:cNvSpPr>
            <a:spLocks noChangeArrowheads="1"/>
          </p:cNvSpPr>
          <p:nvPr/>
        </p:nvSpPr>
        <p:spPr bwMode="auto">
          <a:xfrm>
            <a:off x="7506890" y="1448990"/>
            <a:ext cx="134541" cy="134541"/>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6" name="Oval 40"/>
          <p:cNvSpPr>
            <a:spLocks noChangeArrowheads="1"/>
          </p:cNvSpPr>
          <p:nvPr/>
        </p:nvSpPr>
        <p:spPr bwMode="auto">
          <a:xfrm>
            <a:off x="7333058" y="1768079"/>
            <a:ext cx="134541" cy="134541"/>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7" name="Oval 41"/>
          <p:cNvSpPr>
            <a:spLocks noChangeArrowheads="1"/>
          </p:cNvSpPr>
          <p:nvPr/>
        </p:nvSpPr>
        <p:spPr bwMode="auto">
          <a:xfrm>
            <a:off x="7690247" y="1760933"/>
            <a:ext cx="134541" cy="134541"/>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9" name="Freeform 43"/>
          <p:cNvSpPr>
            <a:spLocks/>
          </p:cNvSpPr>
          <p:nvPr/>
        </p:nvSpPr>
        <p:spPr bwMode="auto">
          <a:xfrm>
            <a:off x="7417592" y="1621631"/>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20" name="Text Box 44"/>
          <p:cNvSpPr txBox="1">
            <a:spLocks noChangeArrowheads="1"/>
          </p:cNvSpPr>
          <p:nvPr/>
        </p:nvSpPr>
        <p:spPr bwMode="auto">
          <a:xfrm>
            <a:off x="7200901" y="1485901"/>
            <a:ext cx="223838"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b</a:t>
            </a:r>
          </a:p>
        </p:txBody>
      </p:sp>
      <p:sp>
        <p:nvSpPr>
          <p:cNvPr id="24625" name="Oval 49"/>
          <p:cNvSpPr>
            <a:spLocks noChangeArrowheads="1"/>
          </p:cNvSpPr>
          <p:nvPr/>
        </p:nvSpPr>
        <p:spPr bwMode="auto">
          <a:xfrm>
            <a:off x="7086601" y="3355183"/>
            <a:ext cx="134540" cy="134540"/>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26" name="Oval 50"/>
          <p:cNvSpPr>
            <a:spLocks noChangeArrowheads="1"/>
          </p:cNvSpPr>
          <p:nvPr/>
        </p:nvSpPr>
        <p:spPr bwMode="auto">
          <a:xfrm>
            <a:off x="7875983" y="2547937"/>
            <a:ext cx="134541" cy="134540"/>
          </a:xfrm>
          <a:prstGeom prst="ellipse">
            <a:avLst/>
          </a:prstGeom>
          <a:solidFill>
            <a:srgbClr val="FF9999"/>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27" name="Oval 51"/>
          <p:cNvSpPr>
            <a:spLocks noChangeArrowheads="1"/>
          </p:cNvSpPr>
          <p:nvPr/>
        </p:nvSpPr>
        <p:spPr bwMode="auto">
          <a:xfrm>
            <a:off x="7516415" y="2964658"/>
            <a:ext cx="134541" cy="134540"/>
          </a:xfrm>
          <a:prstGeom prst="ellipse">
            <a:avLst/>
          </a:prstGeom>
          <a:solidFill>
            <a:srgbClr val="FF9999"/>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31" name="AutoShape 55"/>
          <p:cNvSpPr>
            <a:spLocks/>
          </p:cNvSpPr>
          <p:nvPr/>
        </p:nvSpPr>
        <p:spPr bwMode="auto">
          <a:xfrm>
            <a:off x="6400800" y="1371600"/>
            <a:ext cx="198834" cy="1485900"/>
          </a:xfrm>
          <a:prstGeom prst="leftBrace">
            <a:avLst>
              <a:gd name="adj1" fmla="val 52944"/>
              <a:gd name="adj2" fmla="val 50000"/>
            </a:avLst>
          </a:prstGeom>
          <a:no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32" name="Text Box 56"/>
          <p:cNvSpPr txBox="1">
            <a:spLocks noChangeArrowheads="1"/>
          </p:cNvSpPr>
          <p:nvPr/>
        </p:nvSpPr>
        <p:spPr bwMode="auto">
          <a:xfrm>
            <a:off x="5429250" y="1951854"/>
            <a:ext cx="1085850" cy="276997"/>
          </a:xfrm>
          <a:prstGeom prst="rect">
            <a:avLst/>
          </a:prstGeom>
          <a:noFill/>
          <a:ln w="9525">
            <a:noFill/>
            <a:miter lim="800000"/>
            <a:headEnd/>
            <a:tailEnd/>
          </a:ln>
        </p:spPr>
        <p:txBody>
          <a:bodyPr wrap="square" lIns="68574" tIns="34289" rIns="68574" bIns="34289">
            <a:spAutoFit/>
          </a:bodyPr>
          <a:lstStyle/>
          <a:p>
            <a:pPr defTabSz="685800" fontAlgn="base">
              <a:spcBef>
                <a:spcPct val="50000"/>
              </a:spcBef>
              <a:spcAft>
                <a:spcPct val="0"/>
              </a:spcAft>
              <a:buClrTx/>
            </a:pPr>
            <a:r>
              <a:rPr lang="en-US" sz="1350" i="1" kern="1200" dirty="0">
                <a:solidFill>
                  <a:schemeClr val="accent2">
                    <a:lumMod val="60000"/>
                    <a:lumOff val="40000"/>
                  </a:schemeClr>
                </a:solidFill>
                <a:latin typeface="Times New Roman" pitchFamily="18" charset="0"/>
                <a:ea typeface="+mn-ea"/>
                <a:cs typeface="Arial" charset="0"/>
              </a:rPr>
              <a:t>C*/</a:t>
            </a:r>
            <a:r>
              <a:rPr lang="en-US" sz="1350" i="1" kern="1200" dirty="0">
                <a:solidFill>
                  <a:schemeClr val="accent2">
                    <a:lumMod val="60000"/>
                    <a:lumOff val="40000"/>
                  </a:schemeClr>
                </a:solidFill>
                <a:latin typeface="Times New Roman" pitchFamily="18" charset="0"/>
                <a:ea typeface="+mn-ea"/>
                <a:cs typeface="Arial" charset="0"/>
                <a:sym typeface="Symbol" pitchFamily="18" charset="2"/>
              </a:rPr>
              <a:t></a:t>
            </a:r>
            <a:r>
              <a:rPr lang="en-US" sz="1350" kern="1200" dirty="0">
                <a:solidFill>
                  <a:schemeClr val="accent2">
                    <a:lumMod val="60000"/>
                    <a:lumOff val="40000"/>
                  </a:schemeClr>
                </a:solidFill>
                <a:latin typeface="Arial" charset="0"/>
                <a:ea typeface="+mn-ea"/>
                <a:cs typeface="Arial" charset="0"/>
              </a:rPr>
              <a:t>  “tiers”</a:t>
            </a:r>
          </a:p>
        </p:txBody>
      </p:sp>
      <p:sp>
        <p:nvSpPr>
          <p:cNvPr id="27" name="Freeform 67"/>
          <p:cNvSpPr>
            <a:spLocks/>
          </p:cNvSpPr>
          <p:nvPr/>
        </p:nvSpPr>
        <p:spPr bwMode="auto">
          <a:xfrm>
            <a:off x="7200900" y="1428872"/>
            <a:ext cx="628650" cy="91428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9" name="Text Box 22"/>
          <p:cNvSpPr txBox="1">
            <a:spLocks noChangeArrowheads="1"/>
          </p:cNvSpPr>
          <p:nvPr/>
        </p:nvSpPr>
        <p:spPr bwMode="auto">
          <a:xfrm>
            <a:off x="8246270" y="2149077"/>
            <a:ext cx="619125"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c </a:t>
            </a:r>
            <a:r>
              <a:rPr lang="en-US" sz="1350" kern="1200">
                <a:solidFill>
                  <a:schemeClr val="accent2">
                    <a:lumMod val="60000"/>
                    <a:lumOff val="40000"/>
                  </a:schemeClr>
                </a:solidFill>
                <a:latin typeface="Arial" charset="0"/>
                <a:ea typeface="+mn-ea"/>
                <a:cs typeface="Arial" charset="0"/>
                <a:sym typeface="Symbol" pitchFamily="18" charset="2"/>
              </a:rPr>
              <a:t> 3</a:t>
            </a:r>
          </a:p>
        </p:txBody>
      </p:sp>
      <p:sp>
        <p:nvSpPr>
          <p:cNvPr id="30" name="Text Box 23"/>
          <p:cNvSpPr txBox="1">
            <a:spLocks noChangeArrowheads="1"/>
          </p:cNvSpPr>
          <p:nvPr/>
        </p:nvSpPr>
        <p:spPr bwMode="auto">
          <a:xfrm>
            <a:off x="8115302" y="1852611"/>
            <a:ext cx="619125"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c </a:t>
            </a:r>
            <a:r>
              <a:rPr lang="en-US" sz="1350" kern="1200" dirty="0">
                <a:solidFill>
                  <a:schemeClr val="accent2">
                    <a:lumMod val="60000"/>
                    <a:lumOff val="40000"/>
                  </a:schemeClr>
                </a:solidFill>
                <a:latin typeface="Arial" charset="0"/>
                <a:ea typeface="+mn-ea"/>
                <a:cs typeface="Arial" charset="0"/>
                <a:sym typeface="Symbol" pitchFamily="18" charset="2"/>
              </a:rPr>
              <a:t> 2</a:t>
            </a:r>
          </a:p>
        </p:txBody>
      </p:sp>
      <p:sp>
        <p:nvSpPr>
          <p:cNvPr id="31" name="Text Box 24"/>
          <p:cNvSpPr txBox="1">
            <a:spLocks noChangeArrowheads="1"/>
          </p:cNvSpPr>
          <p:nvPr/>
        </p:nvSpPr>
        <p:spPr bwMode="auto">
          <a:xfrm>
            <a:off x="7953377" y="1569243"/>
            <a:ext cx="619125"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c </a:t>
            </a:r>
            <a:r>
              <a:rPr lang="en-US" sz="1350" kern="1200" dirty="0">
                <a:solidFill>
                  <a:schemeClr val="accent2">
                    <a:lumMod val="60000"/>
                    <a:lumOff val="40000"/>
                  </a:schemeClr>
                </a:solidFill>
                <a:latin typeface="Arial" charset="0"/>
                <a:ea typeface="+mn-ea"/>
                <a:cs typeface="Arial" charset="0"/>
                <a:sym typeface="Symbol" pitchFamily="18" charset="2"/>
              </a:rPr>
              <a:t> 1</a:t>
            </a:r>
          </a:p>
        </p:txBody>
      </p:sp>
      <p:pic>
        <p:nvPicPr>
          <p:cNvPr id="22" name="Empty-UCS.mp4">
            <a:hlinkClick r:id="" action="ppaction://media"/>
            <a:extLst>
              <a:ext uri="{FF2B5EF4-FFF2-40B4-BE49-F238E27FC236}">
                <a16:creationId xmlns:a16="http://schemas.microsoft.com/office/drawing/2014/main" id="{34F41A62-5B46-411A-8372-BFF450D91E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9717" y="5275664"/>
            <a:ext cx="3231292" cy="2708943"/>
          </a:xfrm>
          <a:prstGeom prst="rect">
            <a:avLst/>
          </a:prstGeom>
        </p:spPr>
      </p:pic>
      <p:pic>
        <p:nvPicPr>
          <p:cNvPr id="23" name="ContoursPacmanSmallMaze-UCS.mp4">
            <a:hlinkClick r:id="" action="ppaction://media"/>
            <a:extLst>
              <a:ext uri="{FF2B5EF4-FFF2-40B4-BE49-F238E27FC236}">
                <a16:creationId xmlns:a16="http://schemas.microsoft.com/office/drawing/2014/main" id="{A1B965E6-86F9-466A-92B5-28F96C48D502}"/>
              </a:ext>
            </a:extLst>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4035445" y="5275663"/>
            <a:ext cx="4797713" cy="27089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5266" fill="hold"/>
                                        <p:tgtEl>
                                          <p:spTgt spid="22"/>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39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22"/>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22"/>
                                        </p:tgtEl>
                                      </p:cBhvr>
                                    </p:cmd>
                                  </p:childTnLst>
                                </p:cTn>
                              </p:par>
                            </p:childTnLst>
                          </p:cTn>
                        </p:par>
                      </p:childTnLst>
                    </p:cTn>
                  </p:par>
                </p:childTnLst>
              </p:cTn>
              <p:nextCondLst>
                <p:cond evt="onClick" delay="0">
                  <p:tgtEl>
                    <p:spTgt spid="22"/>
                  </p:tgtEl>
                </p:cond>
              </p:nextCondLst>
            </p:seq>
            <p:video fullScrn="1">
              <p:cMediaNode vol="80000" showWhenStopped="0">
                <p:cTn id="64" fill="hold" display="0">
                  <p:stCondLst>
                    <p:cond delay="indefinite"/>
                  </p:stCondLst>
                </p:cTn>
                <p:tgtEl>
                  <p:spTgt spid="22"/>
                </p:tgtEl>
              </p:cMediaNode>
            </p:video>
            <p:seq concurrent="1" nextAc="seek">
              <p:cTn id="65" restart="whenNotActive" fill="hold" evtFilter="cancelBubble" nodeType="interactiveSeq">
                <p:stCondLst>
                  <p:cond evt="onClick" delay="0">
                    <p:tgtEl>
                      <p:spTgt spid="23"/>
                    </p:tgtEl>
                  </p:cond>
                </p:stCondLst>
                <p:endSync evt="end" delay="0">
                  <p:rtn val="all"/>
                </p:endSync>
                <p:childTnLst>
                  <p:par>
                    <p:cTn id="66" fill="hold">
                      <p:stCondLst>
                        <p:cond delay="0"/>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23"/>
                                        </p:tgtEl>
                                      </p:cBhvr>
                                    </p:cmd>
                                  </p:childTnLst>
                                </p:cTn>
                              </p:par>
                            </p:childTnLst>
                          </p:cTn>
                        </p:par>
                      </p:childTnLst>
                    </p:cTn>
                  </p:par>
                </p:childTnLst>
              </p:cTn>
              <p:nextCondLst>
                <p:cond evt="onClick" delay="0">
                  <p:tgtEl>
                    <p:spTgt spid="23"/>
                  </p:tgtEl>
                </p:cond>
              </p:nextCondLst>
            </p:seq>
            <p:video fullScrn="1">
              <p:cMediaNode vol="80000" showWhenStopped="0">
                <p:cTn id="70" fill="hold" display="0">
                  <p:stCondLst>
                    <p:cond delay="indefinite"/>
                  </p:stCondLst>
                </p:cTn>
                <p:tgtEl>
                  <p:spTgt spid="23"/>
                </p:tgtEl>
              </p:cMediaNode>
            </p:video>
          </p:childTnLst>
        </p:cTn>
      </p:par>
    </p:tnLst>
    <p:bldLst>
      <p:bldP spid="25" grpId="0" animBg="1"/>
      <p:bldP spid="26" grpId="0" animBg="1"/>
      <p:bldP spid="26" grpId="1" animBg="1"/>
      <p:bldP spid="38" grpId="0" build="p"/>
      <p:bldP spid="27" grpId="0" animBg="1"/>
      <p:bldP spid="2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solidFill>
                  <a:srgbClr val="0070C0"/>
                </a:solidFill>
              </a:rPr>
              <a:t>Search Heuristics</a:t>
            </a:r>
          </a:p>
        </p:txBody>
      </p:sp>
      <p:pic>
        <p:nvPicPr>
          <p:cNvPr id="32771" name="Picture 2" descr="Z:\Shared with PC\smallMaze.png"/>
          <p:cNvPicPr>
            <a:picLocks noChangeAspect="1" noChangeArrowheads="1"/>
          </p:cNvPicPr>
          <p:nvPr/>
        </p:nvPicPr>
        <p:blipFill>
          <a:blip r:embed="rId3" cstate="print"/>
          <a:srcRect/>
          <a:stretch>
            <a:fillRect/>
          </a:stretch>
        </p:blipFill>
        <p:spPr bwMode="auto">
          <a:xfrm>
            <a:off x="1771651" y="2661207"/>
            <a:ext cx="4967288" cy="2233613"/>
          </a:xfrm>
          <a:prstGeom prst="rect">
            <a:avLst/>
          </a:prstGeom>
          <a:noFill/>
          <a:ln w="9525">
            <a:noFill/>
            <a:miter lim="800000"/>
            <a:headEnd/>
            <a:tailEnd/>
          </a:ln>
        </p:spPr>
      </p:pic>
      <p:sp>
        <p:nvSpPr>
          <p:cNvPr id="6" name="Rectangle 5"/>
          <p:cNvSpPr txBox="1">
            <a:spLocks noChangeArrowheads="1"/>
          </p:cNvSpPr>
          <p:nvPr/>
        </p:nvSpPr>
        <p:spPr bwMode="auto">
          <a:xfrm>
            <a:off x="342899" y="914401"/>
            <a:ext cx="6700452" cy="1281113"/>
          </a:xfrm>
          <a:prstGeom prst="rect">
            <a:avLst/>
          </a:prstGeom>
          <a:noFill/>
          <a:ln w="9525">
            <a:noFill/>
            <a:miter lim="800000"/>
            <a:headEnd/>
            <a:tailEnd/>
          </a:ln>
        </p:spPr>
        <p:txBody>
          <a:bodyPr lIns="68574" tIns="34289" rIns="68574" bIns="34289"/>
          <a:lstStyle/>
          <a:p>
            <a:pPr marL="257150" indent="-257150" defTabSz="685800" fontAlgn="base">
              <a:spcBef>
                <a:spcPct val="20000"/>
              </a:spcBef>
              <a:spcAft>
                <a:spcPct val="0"/>
              </a:spcAft>
              <a:buClr>
                <a:srgbClr val="333399"/>
              </a:buClr>
              <a:buFont typeface="Wingdings" pitchFamily="2" charset="2"/>
              <a:buChar char="§"/>
              <a:defRPr/>
            </a:pPr>
            <a:r>
              <a:rPr lang="en-US" sz="2100" dirty="0">
                <a:solidFill>
                  <a:schemeClr val="accent1">
                    <a:lumMod val="75000"/>
                  </a:schemeClr>
                </a:solidFill>
                <a:latin typeface="Calibri" pitchFamily="34" charset="0"/>
                <a:ea typeface="+mn-ea"/>
                <a:cs typeface="+mn-cs"/>
              </a:rPr>
              <a:t>A heuristic is:</a:t>
            </a:r>
          </a:p>
          <a:p>
            <a:pPr marL="600016" lvl="1" indent="-257150" defTabSz="685800" fontAlgn="base">
              <a:spcBef>
                <a:spcPct val="20000"/>
              </a:spcBef>
              <a:spcAft>
                <a:spcPct val="0"/>
              </a:spcAft>
              <a:buClr>
                <a:srgbClr val="333399"/>
              </a:buClr>
              <a:buFont typeface="Wingdings" pitchFamily="2" charset="2"/>
              <a:buChar char="§"/>
              <a:defRPr/>
            </a:pPr>
            <a:r>
              <a:rPr lang="en-US" sz="1500" dirty="0">
                <a:solidFill>
                  <a:srgbClr val="E69138"/>
                </a:solidFill>
                <a:latin typeface="Calibri" pitchFamily="34" charset="0"/>
                <a:ea typeface="+mn-ea"/>
                <a:cs typeface="+mn-cs"/>
              </a:rPr>
              <a:t>A function that </a:t>
            </a:r>
            <a:r>
              <a:rPr lang="en-US" sz="1500" i="1" dirty="0">
                <a:solidFill>
                  <a:srgbClr val="E69138"/>
                </a:solidFill>
                <a:latin typeface="Calibri" pitchFamily="34" charset="0"/>
                <a:ea typeface="+mn-ea"/>
                <a:cs typeface="+mn-cs"/>
              </a:rPr>
              <a:t>estimates</a:t>
            </a:r>
            <a:r>
              <a:rPr lang="en-US" sz="1500" dirty="0">
                <a:solidFill>
                  <a:srgbClr val="E69138"/>
                </a:solidFill>
                <a:latin typeface="Calibri" pitchFamily="34" charset="0"/>
                <a:ea typeface="+mn-ea"/>
                <a:cs typeface="+mn-cs"/>
              </a:rPr>
              <a:t> how close a state is to a goal</a:t>
            </a:r>
          </a:p>
          <a:p>
            <a:pPr marL="600016" lvl="1" indent="-257150" defTabSz="685800" fontAlgn="base">
              <a:spcBef>
                <a:spcPct val="20000"/>
              </a:spcBef>
              <a:spcAft>
                <a:spcPct val="0"/>
              </a:spcAft>
              <a:buClr>
                <a:srgbClr val="333399"/>
              </a:buClr>
              <a:buFont typeface="Wingdings" pitchFamily="2" charset="2"/>
              <a:buChar char="§"/>
              <a:defRPr/>
            </a:pPr>
            <a:r>
              <a:rPr lang="en-US" sz="1500" dirty="0">
                <a:solidFill>
                  <a:srgbClr val="E69138"/>
                </a:solidFill>
                <a:latin typeface="Calibri" pitchFamily="34" charset="0"/>
                <a:ea typeface="+mn-ea"/>
                <a:cs typeface="+mn-cs"/>
              </a:rPr>
              <a:t>Designed for a particular search problem</a:t>
            </a:r>
          </a:p>
          <a:p>
            <a:pPr marL="600016" lvl="1" indent="-257150" defTabSz="685800" fontAlgn="base">
              <a:spcBef>
                <a:spcPct val="20000"/>
              </a:spcBef>
              <a:spcAft>
                <a:spcPct val="0"/>
              </a:spcAft>
              <a:buClr>
                <a:srgbClr val="333399"/>
              </a:buClr>
              <a:buFont typeface="Wingdings" pitchFamily="2" charset="2"/>
              <a:buChar char="§"/>
              <a:defRPr/>
            </a:pPr>
            <a:r>
              <a:rPr lang="en-US" sz="1500" dirty="0">
                <a:solidFill>
                  <a:srgbClr val="E69138"/>
                </a:solidFill>
                <a:latin typeface="Calibri" pitchFamily="34" charset="0"/>
                <a:ea typeface="+mn-ea"/>
                <a:cs typeface="+mn-cs"/>
              </a:rPr>
              <a:t>Examples: Manhattan distance, Euclidean distance for </a:t>
            </a:r>
            <a:r>
              <a:rPr lang="en-US" sz="1500" dirty="0" err="1">
                <a:solidFill>
                  <a:srgbClr val="E69138"/>
                </a:solidFill>
                <a:latin typeface="Calibri" pitchFamily="34" charset="0"/>
                <a:ea typeface="+mn-ea"/>
                <a:cs typeface="+mn-cs"/>
              </a:rPr>
              <a:t>pathing</a:t>
            </a:r>
            <a:endParaRPr lang="en-US" sz="1500" dirty="0">
              <a:solidFill>
                <a:srgbClr val="E69138"/>
              </a:solidFill>
              <a:latin typeface="Calibri" pitchFamily="34" charset="0"/>
              <a:ea typeface="+mn-ea"/>
              <a:cs typeface="+mn-cs"/>
            </a:endParaRPr>
          </a:p>
        </p:txBody>
      </p:sp>
      <p:grpSp>
        <p:nvGrpSpPr>
          <p:cNvPr id="2" name="Group 18"/>
          <p:cNvGrpSpPr>
            <a:grpSpLocks/>
          </p:cNvGrpSpPr>
          <p:nvPr/>
        </p:nvGrpSpPr>
        <p:grpSpPr bwMode="auto">
          <a:xfrm>
            <a:off x="2049070" y="3095785"/>
            <a:ext cx="2269331" cy="1443038"/>
            <a:chOff x="1573306" y="4155142"/>
            <a:chExt cx="3025588" cy="1922929"/>
          </a:xfrm>
        </p:grpSpPr>
        <p:sp>
          <p:nvSpPr>
            <p:cNvPr id="13" name="Freeform 12"/>
            <p:cNvSpPr/>
            <p:nvPr/>
          </p:nvSpPr>
          <p:spPr>
            <a:xfrm>
              <a:off x="1573306" y="4578757"/>
              <a:ext cx="3025588" cy="1499314"/>
            </a:xfrm>
            <a:custGeom>
              <a:avLst/>
              <a:gdLst>
                <a:gd name="connsiteX0" fmla="*/ 3065929 w 3065929"/>
                <a:gd name="connsiteY0" fmla="*/ 13447 h 1479177"/>
                <a:gd name="connsiteX1" fmla="*/ 0 w 3065929"/>
                <a:gd name="connsiteY1" fmla="*/ 0 h 1479177"/>
                <a:gd name="connsiteX2" fmla="*/ 26894 w 3065929"/>
                <a:gd name="connsiteY2" fmla="*/ 1479177 h 1479177"/>
              </a:gdLst>
              <a:ahLst/>
              <a:cxnLst>
                <a:cxn ang="0">
                  <a:pos x="connsiteX0" y="connsiteY0"/>
                </a:cxn>
                <a:cxn ang="0">
                  <a:pos x="connsiteX1" y="connsiteY1"/>
                </a:cxn>
                <a:cxn ang="0">
                  <a:pos x="connsiteX2" y="connsiteY2"/>
                </a:cxn>
              </a:cxnLst>
              <a:rect l="l" t="t" r="r" b="b"/>
              <a:pathLst>
                <a:path w="3065929" h="1479177">
                  <a:moveTo>
                    <a:pt x="3065929" y="13447"/>
                  </a:moveTo>
                  <a:lnTo>
                    <a:pt x="0" y="0"/>
                  </a:lnTo>
                  <a:lnTo>
                    <a:pt x="26894" y="1479177"/>
                  </a:lnTo>
                </a:path>
              </a:pathLst>
            </a:cu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defTabSz="685800" fontAlgn="base">
                <a:spcBef>
                  <a:spcPct val="0"/>
                </a:spcBef>
                <a:spcAft>
                  <a:spcPct val="0"/>
                </a:spcAft>
                <a:buClrTx/>
                <a:defRPr/>
              </a:pPr>
              <a:endParaRPr lang="en-US" sz="1350" kern="1200">
                <a:solidFill>
                  <a:srgbClr val="000000"/>
                </a:solidFill>
                <a:latin typeface="Arial"/>
              </a:endParaRPr>
            </a:p>
          </p:txBody>
        </p:sp>
        <p:sp>
          <p:nvSpPr>
            <p:cNvPr id="32778" name="TextBox 15"/>
            <p:cNvSpPr txBox="1">
              <a:spLocks noChangeArrowheads="1"/>
            </p:cNvSpPr>
            <p:nvPr/>
          </p:nvSpPr>
          <p:spPr bwMode="auto">
            <a:xfrm>
              <a:off x="2164976" y="4155142"/>
              <a:ext cx="502670" cy="399876"/>
            </a:xfrm>
            <a:prstGeom prst="rect">
              <a:avLst/>
            </a:prstGeom>
            <a:noFill/>
            <a:ln w="9525">
              <a:noFill/>
              <a:miter lim="800000"/>
              <a:headEnd/>
              <a:tailEnd/>
            </a:ln>
          </p:spPr>
          <p:txBody>
            <a:bodyPr wrap="none">
              <a:spAutoFit/>
            </a:bodyPr>
            <a:lstStyle/>
            <a:p>
              <a:pPr defTabSz="685800" fontAlgn="base">
                <a:spcBef>
                  <a:spcPct val="0"/>
                </a:spcBef>
                <a:spcAft>
                  <a:spcPct val="0"/>
                </a:spcAft>
                <a:buClrTx/>
              </a:pPr>
              <a:r>
                <a:rPr lang="en-US" sz="1350" b="1" kern="1200" dirty="0">
                  <a:solidFill>
                    <a:srgbClr val="C00000"/>
                  </a:solidFill>
                  <a:latin typeface="Arial" charset="0"/>
                  <a:ea typeface="+mn-ea"/>
                  <a:cs typeface="+mn-cs"/>
                </a:rPr>
                <a:t>10</a:t>
              </a:r>
            </a:p>
          </p:txBody>
        </p:sp>
        <p:sp>
          <p:nvSpPr>
            <p:cNvPr id="32779" name="TextBox 16"/>
            <p:cNvSpPr txBox="1">
              <a:spLocks noChangeArrowheads="1"/>
            </p:cNvSpPr>
            <p:nvPr/>
          </p:nvSpPr>
          <p:spPr bwMode="auto">
            <a:xfrm>
              <a:off x="1591236" y="4953001"/>
              <a:ext cx="374438" cy="399876"/>
            </a:xfrm>
            <a:prstGeom prst="rect">
              <a:avLst/>
            </a:prstGeom>
            <a:noFill/>
            <a:ln w="9525">
              <a:noFill/>
              <a:miter lim="800000"/>
              <a:headEnd/>
              <a:tailEnd/>
            </a:ln>
          </p:spPr>
          <p:txBody>
            <a:bodyPr wrap="none">
              <a:spAutoFit/>
            </a:bodyPr>
            <a:lstStyle/>
            <a:p>
              <a:pPr defTabSz="685800" fontAlgn="base">
                <a:spcBef>
                  <a:spcPct val="0"/>
                </a:spcBef>
                <a:spcAft>
                  <a:spcPct val="0"/>
                </a:spcAft>
                <a:buClrTx/>
              </a:pPr>
              <a:r>
                <a:rPr lang="en-US" sz="1350" b="1" kern="1200" dirty="0">
                  <a:solidFill>
                    <a:srgbClr val="C00000"/>
                  </a:solidFill>
                  <a:latin typeface="Arial" charset="0"/>
                  <a:ea typeface="+mn-ea"/>
                  <a:cs typeface="+mn-cs"/>
                </a:rPr>
                <a:t>5</a:t>
              </a:r>
            </a:p>
          </p:txBody>
        </p:sp>
      </p:grpSp>
      <p:grpSp>
        <p:nvGrpSpPr>
          <p:cNvPr id="3" name="Group 19"/>
          <p:cNvGrpSpPr>
            <a:grpSpLocks/>
          </p:cNvGrpSpPr>
          <p:nvPr/>
        </p:nvGrpSpPr>
        <p:grpSpPr bwMode="auto">
          <a:xfrm>
            <a:off x="2109793" y="3408921"/>
            <a:ext cx="2233607" cy="1129903"/>
            <a:chOff x="1653989" y="4572529"/>
            <a:chExt cx="2978334" cy="1505542"/>
          </a:xfrm>
        </p:grpSpPr>
        <p:cxnSp>
          <p:nvCxnSpPr>
            <p:cNvPr id="15" name="Straight Arrow Connector 14"/>
            <p:cNvCxnSpPr/>
            <p:nvPr/>
          </p:nvCxnSpPr>
          <p:spPr>
            <a:xfrm flipH="1">
              <a:off x="1653989" y="4572529"/>
              <a:ext cx="2978334" cy="1505542"/>
            </a:xfrm>
            <a:prstGeom prst="straightConnector1">
              <a:avLst/>
            </a:pr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776" name="TextBox 17"/>
            <p:cNvSpPr txBox="1">
              <a:spLocks noChangeArrowheads="1"/>
            </p:cNvSpPr>
            <p:nvPr/>
          </p:nvSpPr>
          <p:spPr bwMode="auto">
            <a:xfrm>
              <a:off x="3016625" y="5356413"/>
              <a:ext cx="682368" cy="399845"/>
            </a:xfrm>
            <a:prstGeom prst="rect">
              <a:avLst/>
            </a:prstGeom>
            <a:noFill/>
            <a:ln w="9525">
              <a:noFill/>
              <a:miter lim="800000"/>
              <a:headEnd/>
              <a:tailEnd/>
            </a:ln>
          </p:spPr>
          <p:txBody>
            <a:bodyPr wrap="none">
              <a:spAutoFit/>
            </a:bodyPr>
            <a:lstStyle/>
            <a:p>
              <a:pPr defTabSz="685800" fontAlgn="base">
                <a:spcBef>
                  <a:spcPct val="0"/>
                </a:spcBef>
                <a:spcAft>
                  <a:spcPct val="0"/>
                </a:spcAft>
                <a:buClrTx/>
              </a:pPr>
              <a:r>
                <a:rPr lang="en-US" sz="1350" b="1" kern="1200" dirty="0">
                  <a:solidFill>
                    <a:srgbClr val="C00000"/>
                  </a:solidFill>
                  <a:latin typeface="Arial" charset="0"/>
                  <a:ea typeface="+mn-ea"/>
                  <a:cs typeface="+mn-cs"/>
                </a:rPr>
                <a:t>11.2</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solidFill>
                  <a:srgbClr val="0070C0"/>
                </a:solidFill>
              </a:rPr>
              <a:t>Admissible Heuristics</a:t>
            </a:r>
          </a:p>
        </p:txBody>
      </p:sp>
      <p:sp>
        <p:nvSpPr>
          <p:cNvPr id="16387" name="Rectangle 3"/>
          <p:cNvSpPr>
            <a:spLocks noGrp="1" noChangeArrowheads="1"/>
          </p:cNvSpPr>
          <p:nvPr>
            <p:ph idx="1"/>
          </p:nvPr>
        </p:nvSpPr>
        <p:spPr>
          <a:xfrm>
            <a:off x="342900" y="914400"/>
            <a:ext cx="8458200" cy="3657600"/>
          </a:xfrm>
        </p:spPr>
        <p:txBody>
          <a:bodyPr/>
          <a:lstStyle/>
          <a:p>
            <a:pPr eaLnBrk="1" hangingPunct="1"/>
            <a:r>
              <a:rPr lang="en-US" dirty="0">
                <a:solidFill>
                  <a:srgbClr val="E69138"/>
                </a:solidFill>
              </a:rPr>
              <a:t>A heuristic </a:t>
            </a:r>
            <a:r>
              <a:rPr lang="en-US" i="1" dirty="0">
                <a:solidFill>
                  <a:srgbClr val="E69138"/>
                </a:solidFill>
                <a:latin typeface="Times New Roman" pitchFamily="18" charset="0"/>
                <a:cs typeface="Times New Roman" pitchFamily="18" charset="0"/>
              </a:rPr>
              <a:t>h</a:t>
            </a:r>
            <a:r>
              <a:rPr lang="en-US" dirty="0">
                <a:solidFill>
                  <a:srgbClr val="E69138"/>
                </a:solidFill>
              </a:rPr>
              <a:t> is </a:t>
            </a:r>
            <a:r>
              <a:rPr lang="en-US" i="1" dirty="0">
                <a:solidFill>
                  <a:srgbClr val="E69138"/>
                </a:solidFill>
              </a:rPr>
              <a:t>admissible </a:t>
            </a:r>
            <a:r>
              <a:rPr lang="en-US" dirty="0">
                <a:solidFill>
                  <a:srgbClr val="E69138"/>
                </a:solidFill>
              </a:rPr>
              <a:t>(optimistic) if:</a:t>
            </a:r>
          </a:p>
          <a:p>
            <a:pPr lvl="1"/>
            <a:endParaRPr lang="en-US" dirty="0">
              <a:solidFill>
                <a:srgbClr val="E69138"/>
              </a:solidFill>
            </a:endParaRPr>
          </a:p>
          <a:p>
            <a:pPr lvl="1"/>
            <a:endParaRPr lang="en-US" dirty="0">
              <a:solidFill>
                <a:srgbClr val="E69138"/>
              </a:solidFill>
            </a:endParaRPr>
          </a:p>
          <a:p>
            <a:pPr eaLnBrk="1" hangingPunct="1">
              <a:buFont typeface="Wingdings" pitchFamily="2" charset="2"/>
              <a:buNone/>
            </a:pPr>
            <a:r>
              <a:rPr lang="en-US" dirty="0">
                <a:solidFill>
                  <a:srgbClr val="E69138"/>
                </a:solidFill>
              </a:rPr>
              <a:t>	where               is the true cost to a nearest goal</a:t>
            </a:r>
          </a:p>
          <a:p>
            <a:pPr eaLnBrk="1" hangingPunct="1">
              <a:buFont typeface="Wingdings" pitchFamily="2" charset="2"/>
              <a:buNone/>
            </a:pPr>
            <a:endParaRPr lang="en-US" sz="1200" dirty="0">
              <a:solidFill>
                <a:srgbClr val="E69138"/>
              </a:solidFill>
            </a:endParaRPr>
          </a:p>
          <a:p>
            <a:pPr eaLnBrk="1" hangingPunct="1"/>
            <a:r>
              <a:rPr lang="en-US" dirty="0">
                <a:solidFill>
                  <a:schemeClr val="accent1">
                    <a:lumMod val="75000"/>
                  </a:schemeClr>
                </a:solidFill>
              </a:rPr>
              <a:t>Examples:</a:t>
            </a:r>
          </a:p>
          <a:p>
            <a:pPr eaLnBrk="1" hangingPunct="1"/>
            <a:endParaRPr lang="en-US" dirty="0">
              <a:solidFill>
                <a:srgbClr val="E69138"/>
              </a:solidFill>
            </a:endParaRPr>
          </a:p>
          <a:p>
            <a:pPr eaLnBrk="1" hangingPunct="1"/>
            <a:endParaRPr lang="en-US" dirty="0">
              <a:solidFill>
                <a:srgbClr val="E69138"/>
              </a:solidFill>
            </a:endParaRPr>
          </a:p>
          <a:p>
            <a:pPr eaLnBrk="1" hangingPunct="1"/>
            <a:r>
              <a:rPr lang="en-US" dirty="0">
                <a:solidFill>
                  <a:srgbClr val="E69138"/>
                </a:solidFill>
              </a:rPr>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4" cstate="print"/>
          <a:stretch>
            <a:fillRect/>
          </a:stretch>
        </p:blipFill>
        <p:spPr bwMode="auto">
          <a:xfrm>
            <a:off x="3257550" y="160020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5" cstate="print"/>
          <a:srcRect/>
          <a:stretch>
            <a:fillRect/>
          </a:stretch>
        </p:blipFill>
        <p:spPr bwMode="auto">
          <a:xfrm>
            <a:off x="1600200" y="2212182"/>
            <a:ext cx="734616" cy="302419"/>
          </a:xfrm>
          <a:prstGeom prst="rect">
            <a:avLst/>
          </a:prstGeom>
          <a:noFill/>
          <a:ln w="9525">
            <a:noFill/>
            <a:miter lim="800000"/>
            <a:headEnd/>
            <a:tailEnd/>
          </a:ln>
        </p:spPr>
      </p:pic>
      <p:grpSp>
        <p:nvGrpSpPr>
          <p:cNvPr id="3" name="Group 21"/>
          <p:cNvGrpSpPr>
            <a:grpSpLocks/>
          </p:cNvGrpSpPr>
          <p:nvPr/>
        </p:nvGrpSpPr>
        <p:grpSpPr bwMode="auto">
          <a:xfrm>
            <a:off x="2486026" y="2971801"/>
            <a:ext cx="1997869" cy="897731"/>
            <a:chOff x="4724400" y="4114800"/>
            <a:chExt cx="2663541" cy="1197700"/>
          </a:xfrm>
        </p:grpSpPr>
        <p:pic>
          <p:nvPicPr>
            <p:cNvPr id="17416" name="Picture 2" descr="Z:\Shared with PC\smallMaze.png"/>
            <p:cNvPicPr>
              <a:picLocks noChangeAspect="1" noChangeArrowheads="1"/>
            </p:cNvPicPr>
            <p:nvPr/>
          </p:nvPicPr>
          <p:blipFill>
            <a:blip r:embed="rId6" cstate="print"/>
            <a:srcRect/>
            <a:stretch>
              <a:fillRect/>
            </a:stretch>
          </p:blipFill>
          <p:spPr bwMode="auto">
            <a:xfrm>
              <a:off x="4724400" y="4114800"/>
              <a:ext cx="2663541" cy="1197700"/>
            </a:xfrm>
            <a:prstGeom prst="rect">
              <a:avLst/>
            </a:prstGeom>
            <a:noFill/>
            <a:ln w="9525">
              <a:noFill/>
              <a:miter lim="800000"/>
              <a:headEnd/>
              <a:tailEnd/>
            </a:ln>
          </p:spPr>
        </p:pic>
        <p:cxnSp>
          <p:nvCxnSpPr>
            <p:cNvPr id="14" name="Straight Arrow Connector 13"/>
            <p:cNvCxnSpPr/>
            <p:nvPr/>
          </p:nvCxnSpPr>
          <p:spPr bwMode="auto">
            <a:xfrm rot="10800000" flipV="1">
              <a:off x="4952976" y="4553215"/>
              <a:ext cx="1125418" cy="19062"/>
            </a:xfrm>
            <a:prstGeom prst="straightConnector1">
              <a:avLst/>
            </a:prstGeom>
            <a:ln w="571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418" name="TextBox 17"/>
            <p:cNvSpPr txBox="1">
              <a:spLocks noChangeArrowheads="1"/>
            </p:cNvSpPr>
            <p:nvPr/>
          </p:nvSpPr>
          <p:spPr bwMode="auto">
            <a:xfrm>
              <a:off x="5105401" y="4648200"/>
              <a:ext cx="609503" cy="554333"/>
            </a:xfrm>
            <a:prstGeom prst="rect">
              <a:avLst/>
            </a:prstGeom>
            <a:noFill/>
            <a:ln w="9525">
              <a:noFill/>
              <a:miter lim="800000"/>
              <a:headEnd/>
              <a:tailEnd/>
            </a:ln>
          </p:spPr>
          <p:txBody>
            <a:bodyPr wrap="none">
              <a:spAutoFit/>
            </a:bodyPr>
            <a:lstStyle/>
            <a:p>
              <a:pPr defTabSz="685800" fontAlgn="base">
                <a:spcBef>
                  <a:spcPct val="0"/>
                </a:spcBef>
                <a:spcAft>
                  <a:spcPct val="0"/>
                </a:spcAft>
                <a:buClrTx/>
              </a:pPr>
              <a:r>
                <a:rPr lang="en-US" sz="2100" b="1" kern="1200" dirty="0">
                  <a:solidFill>
                    <a:srgbClr val="C00000"/>
                  </a:solidFill>
                  <a:latin typeface="Calibri"/>
                  <a:ea typeface="+mn-ea"/>
                  <a:cs typeface="Calibri"/>
                </a:rPr>
                <a:t>15</a:t>
              </a:r>
            </a:p>
          </p:txBody>
        </p:sp>
        <p:cxnSp>
          <p:nvCxnSpPr>
            <p:cNvPr id="18" name="Straight Arrow Connector 17"/>
            <p:cNvCxnSpPr/>
            <p:nvPr/>
          </p:nvCxnSpPr>
          <p:spPr bwMode="auto">
            <a:xfrm rot="5400000">
              <a:off x="4648785" y="4876468"/>
              <a:ext cx="609969" cy="1588"/>
            </a:xfrm>
            <a:prstGeom prst="straightConnector1">
              <a:avLst/>
            </a:pr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Freeform 28"/>
          <p:cNvSpPr>
            <a:spLocks/>
          </p:cNvSpPr>
          <p:nvPr/>
        </p:nvSpPr>
        <p:spPr bwMode="auto">
          <a:xfrm>
            <a:off x="6070997" y="2875360"/>
            <a:ext cx="2163366" cy="1697831"/>
          </a:xfrm>
          <a:custGeom>
            <a:avLst/>
            <a:gdLst>
              <a:gd name="T0" fmla="*/ 2147483647 w 1817"/>
              <a:gd name="T1" fmla="*/ 2147483647 h 1714"/>
              <a:gd name="T2" fmla="*/ 2147483647 w 1817"/>
              <a:gd name="T3" fmla="*/ 2147483647 h 1714"/>
              <a:gd name="T4" fmla="*/ 2147483647 w 1817"/>
              <a:gd name="T5" fmla="*/ 2147483647 h 1714"/>
              <a:gd name="T6" fmla="*/ 2147483647 w 1817"/>
              <a:gd name="T7" fmla="*/ 2147483647 h 1714"/>
              <a:gd name="T8" fmla="*/ 2147483647 w 1817"/>
              <a:gd name="T9" fmla="*/ 2147483647 h 1714"/>
              <a:gd name="T10" fmla="*/ 2147483647 w 1817"/>
              <a:gd name="T11" fmla="*/ 2147483647 h 1714"/>
              <a:gd name="T12" fmla="*/ 2147483647 w 1817"/>
              <a:gd name="T13" fmla="*/ 2147483647 h 1714"/>
              <a:gd name="T14" fmla="*/ 2147483647 w 1817"/>
              <a:gd name="T15" fmla="*/ 2147483647 h 1714"/>
              <a:gd name="T16" fmla="*/ 2147483647 w 1817"/>
              <a:gd name="T17" fmla="*/ 2147483647 h 1714"/>
              <a:gd name="T18" fmla="*/ 2147483647 w 1817"/>
              <a:gd name="T19" fmla="*/ 2147483647 h 17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7"/>
              <a:gd name="T31" fmla="*/ 0 h 1714"/>
              <a:gd name="T32" fmla="*/ 1817 w 1817"/>
              <a:gd name="T33" fmla="*/ 1714 h 17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7" h="1714">
                <a:moveTo>
                  <a:pt x="938" y="164"/>
                </a:moveTo>
                <a:cubicBezTo>
                  <a:pt x="1096" y="407"/>
                  <a:pt x="1716" y="1413"/>
                  <a:pt x="1817" y="1625"/>
                </a:cubicBezTo>
                <a:cubicBezTo>
                  <a:pt x="1741" y="1629"/>
                  <a:pt x="1331" y="1650"/>
                  <a:pt x="1054" y="1649"/>
                </a:cubicBezTo>
                <a:cubicBezTo>
                  <a:pt x="1021" y="1539"/>
                  <a:pt x="1101" y="1279"/>
                  <a:pt x="1036" y="1021"/>
                </a:cubicBezTo>
                <a:cubicBezTo>
                  <a:pt x="1008" y="965"/>
                  <a:pt x="973" y="949"/>
                  <a:pt x="897" y="973"/>
                </a:cubicBezTo>
                <a:cubicBezTo>
                  <a:pt x="855" y="963"/>
                  <a:pt x="618" y="1676"/>
                  <a:pt x="586" y="1654"/>
                </a:cubicBezTo>
                <a:cubicBezTo>
                  <a:pt x="468" y="1651"/>
                  <a:pt x="44" y="1714"/>
                  <a:pt x="47" y="1649"/>
                </a:cubicBezTo>
                <a:cubicBezTo>
                  <a:pt x="0" y="1570"/>
                  <a:pt x="165" y="1427"/>
                  <a:pt x="302" y="1181"/>
                </a:cubicBezTo>
                <a:cubicBezTo>
                  <a:pt x="348" y="1005"/>
                  <a:pt x="762" y="338"/>
                  <a:pt x="868" y="169"/>
                </a:cubicBezTo>
                <a:cubicBezTo>
                  <a:pt x="974" y="0"/>
                  <a:pt x="924" y="165"/>
                  <a:pt x="938" y="164"/>
                </a:cubicBezTo>
                <a:close/>
              </a:path>
            </a:pathLst>
          </a:custGeom>
          <a:solidFill>
            <a:srgbClr val="C0C0C0"/>
          </a:solid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Arial" charset="0"/>
              <a:ea typeface="+mn-ea"/>
              <a:cs typeface="+mn-cs"/>
            </a:endParaRPr>
          </a:p>
        </p:txBody>
      </p:sp>
      <p:sp>
        <p:nvSpPr>
          <p:cNvPr id="13315" name="Rectangle 2"/>
          <p:cNvSpPr>
            <a:spLocks noGrp="1" noChangeArrowheads="1"/>
          </p:cNvSpPr>
          <p:nvPr>
            <p:ph type="title"/>
          </p:nvPr>
        </p:nvSpPr>
        <p:spPr/>
        <p:txBody>
          <a:bodyPr/>
          <a:lstStyle/>
          <a:p>
            <a:pPr eaLnBrk="1" hangingPunct="1"/>
            <a:r>
              <a:rPr lang="en-US" dirty="0">
                <a:solidFill>
                  <a:srgbClr val="0070C0"/>
                </a:solidFill>
              </a:rPr>
              <a:t>Greedy Search</a:t>
            </a:r>
          </a:p>
        </p:txBody>
      </p:sp>
      <p:sp>
        <p:nvSpPr>
          <p:cNvPr id="13316" name="Rectangle 3"/>
          <p:cNvSpPr>
            <a:spLocks noGrp="1" noChangeArrowheads="1"/>
          </p:cNvSpPr>
          <p:nvPr>
            <p:ph idx="1"/>
          </p:nvPr>
        </p:nvSpPr>
        <p:spPr>
          <a:xfrm>
            <a:off x="342900" y="1200150"/>
            <a:ext cx="5314950" cy="3657600"/>
          </a:xfrm>
        </p:spPr>
        <p:txBody>
          <a:bodyPr/>
          <a:lstStyle/>
          <a:p>
            <a:pPr eaLnBrk="1" hangingPunct="1">
              <a:lnSpc>
                <a:spcPct val="80000"/>
              </a:lnSpc>
            </a:pPr>
            <a:r>
              <a:rPr lang="en-US" sz="2100" dirty="0">
                <a:solidFill>
                  <a:schemeClr val="accent1">
                    <a:lumMod val="75000"/>
                  </a:schemeClr>
                </a:solidFill>
              </a:rPr>
              <a:t>Strategy: </a:t>
            </a:r>
            <a:r>
              <a:rPr lang="en-US" sz="2100" dirty="0">
                <a:solidFill>
                  <a:srgbClr val="E69138"/>
                </a:solidFill>
              </a:rPr>
              <a:t>expand a node that you think is closest to a goal state</a:t>
            </a:r>
          </a:p>
          <a:p>
            <a:pPr lvl="1" eaLnBrk="1" hangingPunct="1">
              <a:lnSpc>
                <a:spcPct val="80000"/>
              </a:lnSpc>
            </a:pPr>
            <a:r>
              <a:rPr lang="en-US" sz="1800" dirty="0">
                <a:solidFill>
                  <a:srgbClr val="E69138"/>
                </a:solidFill>
              </a:rPr>
              <a:t>Heuristic: estimate of distance to nearest goal for each state</a:t>
            </a:r>
          </a:p>
          <a:p>
            <a:pPr lvl="1" eaLnBrk="1" hangingPunct="1">
              <a:lnSpc>
                <a:spcPct val="80000"/>
              </a:lnSpc>
            </a:pPr>
            <a:endParaRPr lang="en-US" sz="900" dirty="0">
              <a:solidFill>
                <a:srgbClr val="E69138"/>
              </a:solidFill>
            </a:endParaRPr>
          </a:p>
          <a:p>
            <a:pPr eaLnBrk="1" hangingPunct="1">
              <a:lnSpc>
                <a:spcPct val="80000"/>
              </a:lnSpc>
            </a:pPr>
            <a:endParaRPr lang="en-US" sz="2100" dirty="0">
              <a:solidFill>
                <a:srgbClr val="E69138"/>
              </a:solidFill>
            </a:endParaRPr>
          </a:p>
          <a:p>
            <a:pPr eaLnBrk="1" hangingPunct="1">
              <a:lnSpc>
                <a:spcPct val="80000"/>
              </a:lnSpc>
            </a:pPr>
            <a:r>
              <a:rPr lang="en-US" sz="2100" dirty="0">
                <a:solidFill>
                  <a:schemeClr val="accent1">
                    <a:lumMod val="75000"/>
                  </a:schemeClr>
                </a:solidFill>
              </a:rPr>
              <a:t>A common case:</a:t>
            </a:r>
          </a:p>
          <a:p>
            <a:pPr lvl="1" eaLnBrk="1" hangingPunct="1">
              <a:lnSpc>
                <a:spcPct val="80000"/>
              </a:lnSpc>
            </a:pPr>
            <a:r>
              <a:rPr lang="en-US" sz="1800" dirty="0">
                <a:solidFill>
                  <a:srgbClr val="E69138"/>
                </a:solidFill>
              </a:rPr>
              <a:t>Best-first takes you straight to the (wrong) goal</a:t>
            </a:r>
          </a:p>
          <a:p>
            <a:pPr eaLnBrk="1" hangingPunct="1">
              <a:lnSpc>
                <a:spcPct val="80000"/>
              </a:lnSpc>
            </a:pPr>
            <a:endParaRPr lang="en-US" sz="900" dirty="0">
              <a:solidFill>
                <a:srgbClr val="E69138"/>
              </a:solidFill>
            </a:endParaRPr>
          </a:p>
          <a:p>
            <a:pPr eaLnBrk="1" hangingPunct="1">
              <a:lnSpc>
                <a:spcPct val="80000"/>
              </a:lnSpc>
            </a:pPr>
            <a:endParaRPr lang="en-US" sz="900" dirty="0">
              <a:solidFill>
                <a:srgbClr val="E69138"/>
              </a:solidFill>
            </a:endParaRPr>
          </a:p>
          <a:p>
            <a:pPr eaLnBrk="1" hangingPunct="1">
              <a:lnSpc>
                <a:spcPct val="80000"/>
              </a:lnSpc>
            </a:pPr>
            <a:endParaRPr lang="en-US" sz="2100" dirty="0">
              <a:solidFill>
                <a:srgbClr val="E69138"/>
              </a:solidFill>
            </a:endParaRPr>
          </a:p>
          <a:p>
            <a:pPr eaLnBrk="1" hangingPunct="1">
              <a:lnSpc>
                <a:spcPct val="80000"/>
              </a:lnSpc>
            </a:pPr>
            <a:r>
              <a:rPr lang="en-US" sz="2100" dirty="0">
                <a:solidFill>
                  <a:schemeClr val="accent1">
                    <a:lumMod val="75000"/>
                  </a:schemeClr>
                </a:solidFill>
              </a:rPr>
              <a:t>Worst-case: </a:t>
            </a:r>
            <a:r>
              <a:rPr lang="en-US" sz="2100" dirty="0">
                <a:solidFill>
                  <a:srgbClr val="E69138"/>
                </a:solidFill>
              </a:rPr>
              <a:t>like a badly-guided DFS</a:t>
            </a:r>
          </a:p>
        </p:txBody>
      </p:sp>
      <p:sp>
        <p:nvSpPr>
          <p:cNvPr id="13317" name="Freeform 30"/>
          <p:cNvSpPr>
            <a:spLocks/>
          </p:cNvSpPr>
          <p:nvPr/>
        </p:nvSpPr>
        <p:spPr bwMode="auto">
          <a:xfrm>
            <a:off x="7011591" y="914400"/>
            <a:ext cx="634604" cy="1331119"/>
          </a:xfrm>
          <a:custGeom>
            <a:avLst/>
            <a:gdLst>
              <a:gd name="T0" fmla="*/ 2147483647 w 533"/>
              <a:gd name="T1" fmla="*/ 2147483647 h 1118"/>
              <a:gd name="T2" fmla="*/ 2147483647 w 533"/>
              <a:gd name="T3" fmla="*/ 2147483647 h 1118"/>
              <a:gd name="T4" fmla="*/ 2147483647 w 533"/>
              <a:gd name="T5" fmla="*/ 2147483647 h 1118"/>
              <a:gd name="T6" fmla="*/ 2147483647 w 533"/>
              <a:gd name="T7" fmla="*/ 2147483647 h 1118"/>
              <a:gd name="T8" fmla="*/ 2147483647 w 533"/>
              <a:gd name="T9" fmla="*/ 2147483647 h 1118"/>
              <a:gd name="T10" fmla="*/ 2147483647 w 533"/>
              <a:gd name="T11" fmla="*/ 2147483647 h 1118"/>
              <a:gd name="T12" fmla="*/ 0 60000 65536"/>
              <a:gd name="T13" fmla="*/ 0 60000 65536"/>
              <a:gd name="T14" fmla="*/ 0 60000 65536"/>
              <a:gd name="T15" fmla="*/ 0 60000 65536"/>
              <a:gd name="T16" fmla="*/ 0 60000 65536"/>
              <a:gd name="T17" fmla="*/ 0 60000 65536"/>
              <a:gd name="T18" fmla="*/ 0 w 533"/>
              <a:gd name="T19" fmla="*/ 0 h 1118"/>
              <a:gd name="T20" fmla="*/ 533 w 533"/>
              <a:gd name="T21" fmla="*/ 1118 h 1118"/>
            </a:gdLst>
            <a:ahLst/>
            <a:cxnLst>
              <a:cxn ang="T12">
                <a:pos x="T0" y="T1"/>
              </a:cxn>
              <a:cxn ang="T13">
                <a:pos x="T2" y="T3"/>
              </a:cxn>
              <a:cxn ang="T14">
                <a:pos x="T4" y="T5"/>
              </a:cxn>
              <a:cxn ang="T15">
                <a:pos x="T6" y="T7"/>
              </a:cxn>
              <a:cxn ang="T16">
                <a:pos x="T8" y="T9"/>
              </a:cxn>
              <a:cxn ang="T17">
                <a:pos x="T10" y="T11"/>
              </a:cxn>
            </a:cxnLst>
            <a:rect l="T18" t="T19" r="T20" b="T21"/>
            <a:pathLst>
              <a:path w="533" h="1118">
                <a:moveTo>
                  <a:pt x="100" y="137"/>
                </a:moveTo>
                <a:cubicBezTo>
                  <a:pt x="172" y="245"/>
                  <a:pt x="395" y="656"/>
                  <a:pt x="464" y="788"/>
                </a:cubicBezTo>
                <a:cubicBezTo>
                  <a:pt x="533" y="920"/>
                  <a:pt x="513" y="858"/>
                  <a:pt x="513" y="928"/>
                </a:cubicBezTo>
                <a:cubicBezTo>
                  <a:pt x="472" y="988"/>
                  <a:pt x="380" y="1118"/>
                  <a:pt x="281" y="991"/>
                </a:cubicBezTo>
                <a:cubicBezTo>
                  <a:pt x="260" y="823"/>
                  <a:pt x="60" y="284"/>
                  <a:pt x="30" y="142"/>
                </a:cubicBezTo>
                <a:cubicBezTo>
                  <a:pt x="0" y="0"/>
                  <a:pt x="32" y="29"/>
                  <a:pt x="100" y="137"/>
                </a:cubicBezTo>
                <a:close/>
              </a:path>
            </a:pathLst>
          </a:custGeom>
          <a:solidFill>
            <a:srgbClr val="C0C0C0"/>
          </a:solid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Arial" charset="0"/>
              <a:ea typeface="+mn-ea"/>
              <a:cs typeface="+mn-cs"/>
            </a:endParaRPr>
          </a:p>
        </p:txBody>
      </p:sp>
      <p:sp>
        <p:nvSpPr>
          <p:cNvPr id="13318" name="Freeform 4"/>
          <p:cNvSpPr>
            <a:spLocks/>
          </p:cNvSpPr>
          <p:nvPr/>
        </p:nvSpPr>
        <p:spPr bwMode="auto">
          <a:xfrm>
            <a:off x="6000751" y="991790"/>
            <a:ext cx="2195513" cy="1581150"/>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Arial" charset="0"/>
              <a:ea typeface="+mn-ea"/>
              <a:cs typeface="+mn-cs"/>
            </a:endParaRPr>
          </a:p>
        </p:txBody>
      </p:sp>
      <p:sp>
        <p:nvSpPr>
          <p:cNvPr id="13319" name="Oval 5"/>
          <p:cNvSpPr>
            <a:spLocks noChangeArrowheads="1"/>
          </p:cNvSpPr>
          <p:nvPr/>
        </p:nvSpPr>
        <p:spPr bwMode="auto">
          <a:xfrm>
            <a:off x="6842522" y="1258490"/>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20" name="Oval 6"/>
          <p:cNvSpPr>
            <a:spLocks noChangeArrowheads="1"/>
          </p:cNvSpPr>
          <p:nvPr/>
        </p:nvSpPr>
        <p:spPr bwMode="auto">
          <a:xfrm>
            <a:off x="7199710" y="1251346"/>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21" name="Text Box 7"/>
          <p:cNvSpPr txBox="1">
            <a:spLocks noChangeArrowheads="1"/>
          </p:cNvSpPr>
          <p:nvPr/>
        </p:nvSpPr>
        <p:spPr bwMode="auto">
          <a:xfrm>
            <a:off x="6940153" y="1146572"/>
            <a:ext cx="205979"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Arial" charset="0"/>
                <a:ea typeface="+mn-ea"/>
                <a:cs typeface="+mn-cs"/>
              </a:rPr>
              <a:t>…</a:t>
            </a:r>
          </a:p>
        </p:txBody>
      </p:sp>
      <p:sp>
        <p:nvSpPr>
          <p:cNvPr id="13322" name="Freeform 8"/>
          <p:cNvSpPr>
            <a:spLocks/>
          </p:cNvSpPr>
          <p:nvPr/>
        </p:nvSpPr>
        <p:spPr bwMode="auto">
          <a:xfrm>
            <a:off x="6927057" y="1112044"/>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pPr defTabSz="685800" fontAlgn="base">
              <a:spcBef>
                <a:spcPct val="0"/>
              </a:spcBef>
              <a:spcAft>
                <a:spcPct val="0"/>
              </a:spcAft>
              <a:buClrTx/>
            </a:pPr>
            <a:endParaRPr lang="en-US" sz="1350" kern="1200">
              <a:latin typeface="Arial" charset="0"/>
              <a:ea typeface="+mn-ea"/>
              <a:cs typeface="+mn-cs"/>
            </a:endParaRPr>
          </a:p>
        </p:txBody>
      </p:sp>
      <p:sp>
        <p:nvSpPr>
          <p:cNvPr id="13323" name="Text Box 9"/>
          <p:cNvSpPr txBox="1">
            <a:spLocks noChangeArrowheads="1"/>
          </p:cNvSpPr>
          <p:nvPr/>
        </p:nvSpPr>
        <p:spPr bwMode="auto">
          <a:xfrm>
            <a:off x="7228284" y="960834"/>
            <a:ext cx="223838"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Arial" charset="0"/>
                <a:ea typeface="+mn-ea"/>
                <a:cs typeface="+mn-cs"/>
              </a:rPr>
              <a:t>b</a:t>
            </a:r>
          </a:p>
        </p:txBody>
      </p:sp>
      <p:sp>
        <p:nvSpPr>
          <p:cNvPr id="13324" name="Oval 11"/>
          <p:cNvSpPr>
            <a:spLocks noChangeArrowheads="1"/>
          </p:cNvSpPr>
          <p:nvPr/>
        </p:nvSpPr>
        <p:spPr bwMode="auto">
          <a:xfrm>
            <a:off x="7385447" y="1944290"/>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25" name="Oval 17"/>
          <p:cNvSpPr>
            <a:spLocks noChangeArrowheads="1"/>
          </p:cNvSpPr>
          <p:nvPr/>
        </p:nvSpPr>
        <p:spPr bwMode="auto">
          <a:xfrm>
            <a:off x="7016353" y="939403"/>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26" name="Freeform 18"/>
          <p:cNvSpPr>
            <a:spLocks/>
          </p:cNvSpPr>
          <p:nvPr/>
        </p:nvSpPr>
        <p:spPr bwMode="auto">
          <a:xfrm>
            <a:off x="6060283" y="2969418"/>
            <a:ext cx="2195513" cy="1546622"/>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Arial" charset="0"/>
              <a:ea typeface="+mn-ea"/>
              <a:cs typeface="+mn-cs"/>
            </a:endParaRPr>
          </a:p>
        </p:txBody>
      </p:sp>
      <p:sp>
        <p:nvSpPr>
          <p:cNvPr id="13327" name="Oval 19"/>
          <p:cNvSpPr>
            <a:spLocks noChangeArrowheads="1"/>
          </p:cNvSpPr>
          <p:nvPr/>
        </p:nvSpPr>
        <p:spPr bwMode="auto">
          <a:xfrm>
            <a:off x="6902053" y="3236119"/>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28" name="Oval 20"/>
          <p:cNvSpPr>
            <a:spLocks noChangeArrowheads="1"/>
          </p:cNvSpPr>
          <p:nvPr/>
        </p:nvSpPr>
        <p:spPr bwMode="auto">
          <a:xfrm>
            <a:off x="7259241" y="322897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29" name="Text Box 21"/>
          <p:cNvSpPr txBox="1">
            <a:spLocks noChangeArrowheads="1"/>
          </p:cNvSpPr>
          <p:nvPr/>
        </p:nvSpPr>
        <p:spPr bwMode="auto">
          <a:xfrm>
            <a:off x="6999685" y="3124200"/>
            <a:ext cx="205979"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Arial" charset="0"/>
                <a:ea typeface="+mn-ea"/>
                <a:cs typeface="+mn-cs"/>
              </a:rPr>
              <a:t>…</a:t>
            </a:r>
          </a:p>
        </p:txBody>
      </p:sp>
      <p:sp>
        <p:nvSpPr>
          <p:cNvPr id="13330" name="Freeform 22"/>
          <p:cNvSpPr>
            <a:spLocks/>
          </p:cNvSpPr>
          <p:nvPr/>
        </p:nvSpPr>
        <p:spPr bwMode="auto">
          <a:xfrm>
            <a:off x="6986588" y="3089671"/>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pPr defTabSz="685800" fontAlgn="base">
              <a:spcBef>
                <a:spcPct val="0"/>
              </a:spcBef>
              <a:spcAft>
                <a:spcPct val="0"/>
              </a:spcAft>
              <a:buClrTx/>
            </a:pPr>
            <a:endParaRPr lang="en-US" sz="1350" kern="1200">
              <a:latin typeface="Arial" charset="0"/>
              <a:ea typeface="+mn-ea"/>
              <a:cs typeface="+mn-cs"/>
            </a:endParaRPr>
          </a:p>
        </p:txBody>
      </p:sp>
      <p:sp>
        <p:nvSpPr>
          <p:cNvPr id="13331" name="Text Box 23"/>
          <p:cNvSpPr txBox="1">
            <a:spLocks noChangeArrowheads="1"/>
          </p:cNvSpPr>
          <p:nvPr/>
        </p:nvSpPr>
        <p:spPr bwMode="auto">
          <a:xfrm>
            <a:off x="7287816" y="2938463"/>
            <a:ext cx="223838"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Arial" charset="0"/>
                <a:ea typeface="+mn-ea"/>
                <a:cs typeface="+mn-cs"/>
              </a:rPr>
              <a:t>b</a:t>
            </a:r>
          </a:p>
        </p:txBody>
      </p:sp>
      <p:sp>
        <p:nvSpPr>
          <p:cNvPr id="13332" name="Oval 25"/>
          <p:cNvSpPr>
            <a:spLocks noChangeArrowheads="1"/>
          </p:cNvSpPr>
          <p:nvPr/>
        </p:nvSpPr>
        <p:spPr bwMode="auto">
          <a:xfrm>
            <a:off x="7099697" y="4001690"/>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sp>
        <p:nvSpPr>
          <p:cNvPr id="13333" name="Oval 29"/>
          <p:cNvSpPr>
            <a:spLocks noChangeArrowheads="1"/>
          </p:cNvSpPr>
          <p:nvPr/>
        </p:nvSpPr>
        <p:spPr bwMode="auto">
          <a:xfrm>
            <a:off x="7075885" y="2917032"/>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Arial" charset="0"/>
              <a:ea typeface="+mn-ea"/>
              <a:cs typeface="+mn-cs"/>
            </a:endParaRPr>
          </a:p>
        </p:txBody>
      </p:sp>
      <p:pic>
        <p:nvPicPr>
          <p:cNvPr id="22" name="Empty-greedy.mp4">
            <a:hlinkClick r:id="" action="ppaction://media"/>
            <a:extLst>
              <a:ext uri="{FF2B5EF4-FFF2-40B4-BE49-F238E27FC236}">
                <a16:creationId xmlns:a16="http://schemas.microsoft.com/office/drawing/2014/main" id="{096B1E17-553F-4A8B-AF3E-B3253ED71F7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1340" y="5143500"/>
            <a:ext cx="3215039" cy="2695317"/>
          </a:xfrm>
          <a:prstGeom prst="rect">
            <a:avLst/>
          </a:prstGeom>
        </p:spPr>
      </p:pic>
      <p:pic>
        <p:nvPicPr>
          <p:cNvPr id="23" name="ContoursPacmanSmallMaze-greedy.mp4">
            <a:hlinkClick r:id="" action="ppaction://media"/>
            <a:extLst>
              <a:ext uri="{FF2B5EF4-FFF2-40B4-BE49-F238E27FC236}">
                <a16:creationId xmlns:a16="http://schemas.microsoft.com/office/drawing/2014/main" id="{D5B68EE1-A643-4E86-9B23-AAECAB896F1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746379" y="5418535"/>
            <a:ext cx="5254520" cy="2959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3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833" fill="hold"/>
                                        <p:tgtEl>
                                          <p:spTgt spid="22"/>
                                        </p:tgtEl>
                                      </p:cBhvr>
                                    </p:cmd>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3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41" fill="hold" display="0">
                  <p:stCondLst>
                    <p:cond delay="indefinite"/>
                  </p:stCondLst>
                </p:cTn>
                <p:tgtEl>
                  <p:spTgt spid="22"/>
                </p:tgtEl>
              </p:cMediaNode>
            </p:video>
            <p:seq concurrent="1" nextAc="seek">
              <p:cTn id="42" restart="whenNotActive" fill="hold" evtFilter="cancelBubble" nodeType="interactiveSeq">
                <p:stCondLst>
                  <p:cond evt="onClick" delay="0">
                    <p:tgtEl>
                      <p:spTgt spid="22"/>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22"/>
                                        </p:tgtEl>
                                      </p:cBhvr>
                                    </p:cmd>
                                  </p:childTnLst>
                                </p:cTn>
                              </p:par>
                            </p:childTnLst>
                          </p:cTn>
                        </p:par>
                      </p:childTnLst>
                    </p:cTn>
                  </p:par>
                </p:childTnLst>
              </p:cTn>
              <p:nextCondLst>
                <p:cond evt="onClick" delay="0">
                  <p:tgtEl>
                    <p:spTgt spid="22"/>
                  </p:tgtEl>
                </p:cond>
              </p:nextCondLst>
            </p:seq>
            <p:video fullScrn="1">
              <p:cMediaNode vol="80000" showWhenStopped="0">
                <p:cTn id="47" fill="hold" display="0">
                  <p:stCondLst>
                    <p:cond delay="indefinite"/>
                  </p:stCondLst>
                </p:cTn>
                <p:tgtEl>
                  <p:spTgt spid="23"/>
                </p:tgtEl>
              </p:cMediaNode>
            </p:video>
            <p:seq concurrent="1" nextAc="seek">
              <p:cTn id="48" restart="whenNotActive" fill="hold" evtFilter="cancelBubble" nodeType="interactiveSeq">
                <p:stCondLst>
                  <p:cond evt="onClick" delay="0">
                    <p:tgtEl>
                      <p:spTgt spid="2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3"/>
                                        </p:tgtEl>
                                      </p:cBhvr>
                                    </p:cmd>
                                  </p:childTnLst>
                                </p:cTn>
                              </p:par>
                            </p:childTnLst>
                          </p:cTn>
                        </p:par>
                      </p:childTnLst>
                    </p:cTn>
                  </p:par>
                </p:childTnLst>
              </p:cTn>
              <p:nextCondLst>
                <p:cond evt="onClick" delay="0">
                  <p:tgtEl>
                    <p:spTgt spid="23"/>
                  </p:tgtEl>
                </p:cond>
              </p:nextCondLst>
            </p:seq>
          </p:childTnLst>
        </p:cTn>
      </p:par>
    </p:tnLst>
    <p:bldLst>
      <p:bldP spid="13314" grpId="0" animBg="1"/>
      <p:bldP spid="13326" grpId="0" animBg="1"/>
      <p:bldP spid="13327" grpId="0" animBg="1"/>
      <p:bldP spid="13328" grpId="0" animBg="1"/>
      <p:bldP spid="13329" grpId="0"/>
      <p:bldP spid="13330" grpId="0" animBg="1"/>
      <p:bldP spid="13331" grpId="0"/>
      <p:bldP spid="13332" grpId="0" animBg="1"/>
      <p:bldP spid="133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338" name="AutoShape 2"/>
          <p:cNvCxnSpPr>
            <a:cxnSpLocks noChangeShapeType="1"/>
            <a:stCxn id="14344" idx="6"/>
            <a:endCxn id="14346" idx="2"/>
          </p:cNvCxnSpPr>
          <p:nvPr/>
        </p:nvCxnSpPr>
        <p:spPr bwMode="auto">
          <a:xfrm>
            <a:off x="3771900" y="3028950"/>
            <a:ext cx="1028700" cy="0"/>
          </a:xfrm>
          <a:prstGeom prst="straightConnector1">
            <a:avLst/>
          </a:prstGeom>
          <a:noFill/>
          <a:ln w="19050">
            <a:solidFill>
              <a:schemeClr val="tx1"/>
            </a:solidFill>
            <a:round/>
            <a:headEnd/>
            <a:tailEnd type="triangle" w="med" len="med"/>
          </a:ln>
        </p:spPr>
      </p:cxnSp>
      <p:cxnSp>
        <p:nvCxnSpPr>
          <p:cNvPr id="14339" name="AutoShape 3"/>
          <p:cNvCxnSpPr>
            <a:cxnSpLocks noChangeShapeType="1"/>
            <a:stCxn id="14365" idx="4"/>
            <a:endCxn id="14344" idx="0"/>
          </p:cNvCxnSpPr>
          <p:nvPr/>
        </p:nvCxnSpPr>
        <p:spPr bwMode="auto">
          <a:xfrm flipH="1">
            <a:off x="3600450" y="2514600"/>
            <a:ext cx="514350" cy="342900"/>
          </a:xfrm>
          <a:prstGeom prst="straightConnector1">
            <a:avLst/>
          </a:prstGeom>
          <a:noFill/>
          <a:ln w="19050">
            <a:solidFill>
              <a:schemeClr val="tx1"/>
            </a:solidFill>
            <a:round/>
            <a:headEnd/>
            <a:tailEnd type="triangle" w="med" len="med"/>
          </a:ln>
        </p:spPr>
      </p:cxnSp>
      <p:sp>
        <p:nvSpPr>
          <p:cNvPr id="14340" name="Rectangle 4"/>
          <p:cNvSpPr>
            <a:spLocks noGrp="1" noChangeArrowheads="1"/>
          </p:cNvSpPr>
          <p:nvPr>
            <p:ph type="title"/>
          </p:nvPr>
        </p:nvSpPr>
        <p:spPr/>
        <p:txBody>
          <a:bodyPr/>
          <a:lstStyle/>
          <a:p>
            <a:pPr eaLnBrk="1" hangingPunct="1"/>
            <a:r>
              <a:rPr lang="en-US" dirty="0">
                <a:solidFill>
                  <a:srgbClr val="0070C0"/>
                </a:solidFill>
                <a:latin typeface="Calibri"/>
                <a:cs typeface="Calibri"/>
              </a:rPr>
              <a:t>Combining UCS and Greedy</a:t>
            </a:r>
          </a:p>
        </p:txBody>
      </p:sp>
      <p:sp>
        <p:nvSpPr>
          <p:cNvPr id="852997" name="Rectangle 5"/>
          <p:cNvSpPr>
            <a:spLocks noGrp="1" noChangeArrowheads="1"/>
          </p:cNvSpPr>
          <p:nvPr>
            <p:ph idx="1"/>
          </p:nvPr>
        </p:nvSpPr>
        <p:spPr>
          <a:xfrm>
            <a:off x="1657350" y="1028700"/>
            <a:ext cx="6172200" cy="3771900"/>
          </a:xfrm>
        </p:spPr>
        <p:txBody>
          <a:bodyPr/>
          <a:lstStyle/>
          <a:p>
            <a:pPr eaLnBrk="1" hangingPunct="1">
              <a:lnSpc>
                <a:spcPct val="90000"/>
              </a:lnSpc>
            </a:pPr>
            <a:r>
              <a:rPr lang="en-US" sz="1725" dirty="0">
                <a:solidFill>
                  <a:srgbClr val="3333FF"/>
                </a:solidFill>
                <a:latin typeface="Calibri"/>
                <a:cs typeface="Calibri"/>
              </a:rPr>
              <a:t>Uniform-cost</a:t>
            </a:r>
            <a:r>
              <a:rPr lang="en-US" sz="1725" dirty="0">
                <a:latin typeface="Calibri"/>
                <a:cs typeface="Calibri"/>
              </a:rPr>
              <a:t> </a:t>
            </a:r>
            <a:r>
              <a:rPr lang="en-US" sz="1725" dirty="0">
                <a:solidFill>
                  <a:srgbClr val="E69138"/>
                </a:solidFill>
                <a:latin typeface="Calibri"/>
                <a:cs typeface="Calibri"/>
              </a:rPr>
              <a:t>orders by path cost, or </a:t>
            </a:r>
            <a:r>
              <a:rPr lang="en-US" sz="1725" i="1" dirty="0">
                <a:solidFill>
                  <a:srgbClr val="E69138"/>
                </a:solidFill>
                <a:latin typeface="Calibri"/>
                <a:cs typeface="Calibri"/>
              </a:rPr>
              <a:t>backward cost  </a:t>
            </a:r>
            <a:r>
              <a:rPr lang="en-US" sz="1725" dirty="0">
                <a:solidFill>
                  <a:srgbClr val="E69138"/>
                </a:solidFill>
                <a:latin typeface="Calibri"/>
                <a:cs typeface="Calibri"/>
              </a:rPr>
              <a:t>g(n)</a:t>
            </a:r>
          </a:p>
          <a:p>
            <a:pPr eaLnBrk="1" hangingPunct="1">
              <a:lnSpc>
                <a:spcPct val="90000"/>
              </a:lnSpc>
            </a:pPr>
            <a:r>
              <a:rPr lang="en-US" sz="1725" dirty="0">
                <a:solidFill>
                  <a:srgbClr val="CC0000"/>
                </a:solidFill>
                <a:latin typeface="Calibri"/>
                <a:cs typeface="Calibri"/>
              </a:rPr>
              <a:t>Greedy</a:t>
            </a:r>
            <a:r>
              <a:rPr lang="en-US" sz="1725" dirty="0">
                <a:latin typeface="Calibri"/>
                <a:cs typeface="Calibri"/>
              </a:rPr>
              <a:t> </a:t>
            </a:r>
            <a:r>
              <a:rPr lang="en-US" sz="1725" dirty="0">
                <a:solidFill>
                  <a:srgbClr val="E69138"/>
                </a:solidFill>
                <a:latin typeface="Calibri"/>
                <a:cs typeface="Calibri"/>
              </a:rPr>
              <a:t>orders by goal proximity, or </a:t>
            </a:r>
            <a:r>
              <a:rPr lang="en-US" sz="1725" i="1" dirty="0">
                <a:solidFill>
                  <a:srgbClr val="E69138"/>
                </a:solidFill>
                <a:latin typeface="Calibri"/>
                <a:cs typeface="Calibri"/>
              </a:rPr>
              <a:t>forward cost  </a:t>
            </a:r>
            <a:r>
              <a:rPr lang="en-US" sz="1725" dirty="0">
                <a:solidFill>
                  <a:srgbClr val="E69138"/>
                </a:solidFill>
                <a:latin typeface="Calibri"/>
                <a:cs typeface="Calibri"/>
              </a:rPr>
              <a:t>h(n)</a:t>
            </a:r>
            <a:endParaRPr lang="en-US" sz="1725" i="1"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endParaRPr lang="en-US" sz="1725" dirty="0">
              <a:solidFill>
                <a:srgbClr val="E69138"/>
              </a:solidFill>
              <a:latin typeface="Calibri"/>
              <a:cs typeface="Calibri"/>
            </a:endParaRPr>
          </a:p>
          <a:p>
            <a:pPr eaLnBrk="1" hangingPunct="1">
              <a:lnSpc>
                <a:spcPct val="90000"/>
              </a:lnSpc>
            </a:pPr>
            <a:r>
              <a:rPr lang="en-US" sz="1725" dirty="0">
                <a:solidFill>
                  <a:srgbClr val="E69138"/>
                </a:solidFill>
                <a:latin typeface="Calibri"/>
                <a:cs typeface="Calibri"/>
              </a:rPr>
              <a:t>A* Search orders by the sum: </a:t>
            </a:r>
            <a:r>
              <a:rPr lang="en-US" sz="1725" dirty="0">
                <a:solidFill>
                  <a:schemeClr val="accent2">
                    <a:lumMod val="40000"/>
                    <a:lumOff val="60000"/>
                  </a:schemeClr>
                </a:solidFill>
                <a:latin typeface="Calibri"/>
                <a:cs typeface="Calibri"/>
              </a:rPr>
              <a:t>f(n) = g(n) + h(n)</a:t>
            </a:r>
            <a:endParaRPr lang="en-US" sz="1725" i="1" dirty="0">
              <a:solidFill>
                <a:schemeClr val="accent2">
                  <a:lumMod val="40000"/>
                  <a:lumOff val="60000"/>
                </a:schemeClr>
              </a:solidFill>
              <a:latin typeface="Calibri"/>
              <a:cs typeface="Calibri"/>
            </a:endParaRPr>
          </a:p>
        </p:txBody>
      </p:sp>
      <p:sp>
        <p:nvSpPr>
          <p:cNvPr id="14342" name="Oval 6"/>
          <p:cNvSpPr>
            <a:spLocks noChangeArrowheads="1"/>
          </p:cNvSpPr>
          <p:nvPr/>
        </p:nvSpPr>
        <p:spPr bwMode="auto">
          <a:xfrm>
            <a:off x="342900" y="28575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S</a:t>
            </a:r>
          </a:p>
        </p:txBody>
      </p:sp>
      <p:sp>
        <p:nvSpPr>
          <p:cNvPr id="14343" name="Oval 7"/>
          <p:cNvSpPr>
            <a:spLocks noChangeArrowheads="1"/>
          </p:cNvSpPr>
          <p:nvPr/>
        </p:nvSpPr>
        <p:spPr bwMode="auto">
          <a:xfrm>
            <a:off x="1314450" y="28575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a</a:t>
            </a:r>
          </a:p>
        </p:txBody>
      </p:sp>
      <p:sp>
        <p:nvSpPr>
          <p:cNvPr id="14344" name="Oval 8"/>
          <p:cNvSpPr>
            <a:spLocks noChangeArrowheads="1"/>
          </p:cNvSpPr>
          <p:nvPr/>
        </p:nvSpPr>
        <p:spPr bwMode="auto">
          <a:xfrm>
            <a:off x="3429000" y="28575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d</a:t>
            </a:r>
          </a:p>
        </p:txBody>
      </p:sp>
      <p:sp>
        <p:nvSpPr>
          <p:cNvPr id="14345" name="Oval 9"/>
          <p:cNvSpPr>
            <a:spLocks noChangeArrowheads="1"/>
          </p:cNvSpPr>
          <p:nvPr/>
        </p:nvSpPr>
        <p:spPr bwMode="auto">
          <a:xfrm>
            <a:off x="1314450" y="35433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b</a:t>
            </a:r>
          </a:p>
        </p:txBody>
      </p:sp>
      <p:sp>
        <p:nvSpPr>
          <p:cNvPr id="14346" name="Oval 10"/>
          <p:cNvSpPr>
            <a:spLocks noChangeArrowheads="1"/>
          </p:cNvSpPr>
          <p:nvPr/>
        </p:nvSpPr>
        <p:spPr bwMode="auto">
          <a:xfrm>
            <a:off x="4800600" y="28575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G</a:t>
            </a:r>
          </a:p>
        </p:txBody>
      </p:sp>
      <p:sp>
        <p:nvSpPr>
          <p:cNvPr id="14347" name="Text Box 11"/>
          <p:cNvSpPr txBox="1">
            <a:spLocks noChangeArrowheads="1"/>
          </p:cNvSpPr>
          <p:nvPr/>
        </p:nvSpPr>
        <p:spPr bwMode="auto">
          <a:xfrm>
            <a:off x="1485900" y="3143251"/>
            <a:ext cx="68580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h=5</a:t>
            </a:r>
          </a:p>
        </p:txBody>
      </p:sp>
      <p:sp>
        <p:nvSpPr>
          <p:cNvPr id="14348" name="Text Box 12"/>
          <p:cNvSpPr txBox="1">
            <a:spLocks noChangeArrowheads="1"/>
          </p:cNvSpPr>
          <p:nvPr/>
        </p:nvSpPr>
        <p:spPr bwMode="auto">
          <a:xfrm>
            <a:off x="1257300" y="3886201"/>
            <a:ext cx="57150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h=6</a:t>
            </a:r>
          </a:p>
        </p:txBody>
      </p:sp>
      <p:sp>
        <p:nvSpPr>
          <p:cNvPr id="14349" name="Text Box 13"/>
          <p:cNvSpPr txBox="1">
            <a:spLocks noChangeArrowheads="1"/>
          </p:cNvSpPr>
          <p:nvPr/>
        </p:nvSpPr>
        <p:spPr bwMode="auto">
          <a:xfrm>
            <a:off x="3600450" y="3257551"/>
            <a:ext cx="5143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h=2</a:t>
            </a:r>
          </a:p>
        </p:txBody>
      </p:sp>
      <p:sp>
        <p:nvSpPr>
          <p:cNvPr id="14350" name="Text Box 14"/>
          <p:cNvSpPr txBox="1">
            <a:spLocks noChangeArrowheads="1"/>
          </p:cNvSpPr>
          <p:nvPr/>
        </p:nvSpPr>
        <p:spPr bwMode="auto">
          <a:xfrm>
            <a:off x="800100" y="2731294"/>
            <a:ext cx="4000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rgbClr val="C00000"/>
                </a:solidFill>
                <a:latin typeface="Calibri"/>
                <a:cs typeface="Calibri"/>
              </a:rPr>
              <a:t>1</a:t>
            </a:r>
          </a:p>
        </p:txBody>
      </p:sp>
      <p:sp>
        <p:nvSpPr>
          <p:cNvPr id="14351" name="Text Box 15"/>
          <p:cNvSpPr txBox="1">
            <a:spLocks noChangeArrowheads="1"/>
          </p:cNvSpPr>
          <p:nvPr/>
        </p:nvSpPr>
        <p:spPr bwMode="auto">
          <a:xfrm>
            <a:off x="2457450" y="1714501"/>
            <a:ext cx="2857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chemeClr val="bg1"/>
                </a:solidFill>
                <a:latin typeface="Calibri"/>
                <a:cs typeface="Calibri"/>
              </a:rPr>
              <a:t>8</a:t>
            </a:r>
          </a:p>
        </p:txBody>
      </p:sp>
      <p:sp>
        <p:nvSpPr>
          <p:cNvPr id="14352" name="Text Box 16"/>
          <p:cNvSpPr txBox="1">
            <a:spLocks noChangeArrowheads="1"/>
          </p:cNvSpPr>
          <p:nvPr/>
        </p:nvSpPr>
        <p:spPr bwMode="auto">
          <a:xfrm>
            <a:off x="800100" y="3429001"/>
            <a:ext cx="4000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rgbClr val="C00000"/>
                </a:solidFill>
                <a:latin typeface="Calibri"/>
                <a:cs typeface="Calibri"/>
              </a:rPr>
              <a:t>1</a:t>
            </a:r>
          </a:p>
        </p:txBody>
      </p:sp>
      <p:sp>
        <p:nvSpPr>
          <p:cNvPr id="14353" name="Text Box 17"/>
          <p:cNvSpPr txBox="1">
            <a:spLocks noChangeArrowheads="1"/>
          </p:cNvSpPr>
          <p:nvPr/>
        </p:nvSpPr>
        <p:spPr bwMode="auto">
          <a:xfrm>
            <a:off x="1143000" y="3188494"/>
            <a:ext cx="4000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rgbClr val="C00000"/>
                </a:solidFill>
                <a:latin typeface="Calibri"/>
                <a:cs typeface="Calibri"/>
              </a:rPr>
              <a:t>1</a:t>
            </a:r>
          </a:p>
        </p:txBody>
      </p:sp>
      <p:sp>
        <p:nvSpPr>
          <p:cNvPr id="14354" name="Text Box 18"/>
          <p:cNvSpPr txBox="1">
            <a:spLocks noChangeArrowheads="1"/>
          </p:cNvSpPr>
          <p:nvPr/>
        </p:nvSpPr>
        <p:spPr bwMode="auto">
          <a:xfrm>
            <a:off x="4171950" y="2731294"/>
            <a:ext cx="4000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rgbClr val="C00000"/>
                </a:solidFill>
                <a:latin typeface="Calibri"/>
                <a:cs typeface="Calibri"/>
              </a:rPr>
              <a:t>2</a:t>
            </a:r>
          </a:p>
        </p:txBody>
      </p:sp>
      <p:sp>
        <p:nvSpPr>
          <p:cNvPr id="14355" name="Text Box 19"/>
          <p:cNvSpPr txBox="1">
            <a:spLocks noChangeArrowheads="1"/>
          </p:cNvSpPr>
          <p:nvPr/>
        </p:nvSpPr>
        <p:spPr bwMode="auto">
          <a:xfrm>
            <a:off x="228600" y="3143251"/>
            <a:ext cx="6286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h=6</a:t>
            </a:r>
          </a:p>
        </p:txBody>
      </p:sp>
      <p:sp>
        <p:nvSpPr>
          <p:cNvPr id="14356" name="Text Box 20"/>
          <p:cNvSpPr txBox="1">
            <a:spLocks noChangeArrowheads="1"/>
          </p:cNvSpPr>
          <p:nvPr/>
        </p:nvSpPr>
        <p:spPr bwMode="auto">
          <a:xfrm>
            <a:off x="4629150" y="3257551"/>
            <a:ext cx="68580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h=0</a:t>
            </a:r>
          </a:p>
        </p:txBody>
      </p:sp>
      <p:cxnSp>
        <p:nvCxnSpPr>
          <p:cNvPr id="14357" name="AutoShape 21"/>
          <p:cNvCxnSpPr>
            <a:cxnSpLocks noChangeShapeType="1"/>
            <a:stCxn id="14342" idx="6"/>
            <a:endCxn id="14343" idx="2"/>
          </p:cNvCxnSpPr>
          <p:nvPr/>
        </p:nvCxnSpPr>
        <p:spPr bwMode="auto">
          <a:xfrm>
            <a:off x="685800" y="3028950"/>
            <a:ext cx="628650" cy="0"/>
          </a:xfrm>
          <a:prstGeom prst="straightConnector1">
            <a:avLst/>
          </a:prstGeom>
          <a:noFill/>
          <a:ln w="19050">
            <a:solidFill>
              <a:schemeClr val="tx1"/>
            </a:solidFill>
            <a:round/>
            <a:headEnd/>
            <a:tailEnd type="triangle" w="med" len="med"/>
          </a:ln>
        </p:spPr>
      </p:cxnSp>
      <p:cxnSp>
        <p:nvCxnSpPr>
          <p:cNvPr id="14358" name="AutoShape 22"/>
          <p:cNvCxnSpPr>
            <a:cxnSpLocks noChangeShapeType="1"/>
            <a:stCxn id="14343" idx="4"/>
            <a:endCxn id="14345" idx="0"/>
          </p:cNvCxnSpPr>
          <p:nvPr/>
        </p:nvCxnSpPr>
        <p:spPr bwMode="auto">
          <a:xfrm>
            <a:off x="1485900" y="3200400"/>
            <a:ext cx="0" cy="342900"/>
          </a:xfrm>
          <a:prstGeom prst="straightConnector1">
            <a:avLst/>
          </a:prstGeom>
          <a:noFill/>
          <a:ln w="19050">
            <a:solidFill>
              <a:schemeClr val="tx1"/>
            </a:solidFill>
            <a:round/>
            <a:headEnd/>
            <a:tailEnd type="triangle" w="med" len="med"/>
          </a:ln>
        </p:spPr>
      </p:cxnSp>
      <p:cxnSp>
        <p:nvCxnSpPr>
          <p:cNvPr id="14359" name="AutoShape 23"/>
          <p:cNvCxnSpPr>
            <a:cxnSpLocks noChangeShapeType="1"/>
            <a:stCxn id="14343" idx="0"/>
            <a:endCxn id="14365" idx="1"/>
          </p:cNvCxnSpPr>
          <p:nvPr/>
        </p:nvCxnSpPr>
        <p:spPr bwMode="auto">
          <a:xfrm rot="-5400000">
            <a:off x="2421732" y="1285876"/>
            <a:ext cx="635794" cy="2507456"/>
          </a:xfrm>
          <a:prstGeom prst="curvedConnector3">
            <a:avLst>
              <a:gd name="adj1" fmla="val 134833"/>
            </a:avLst>
          </a:prstGeom>
          <a:noFill/>
          <a:ln w="19050">
            <a:solidFill>
              <a:schemeClr val="tx1"/>
            </a:solidFill>
            <a:round/>
            <a:headEnd/>
            <a:tailEnd type="triangle" w="med" len="med"/>
          </a:ln>
        </p:spPr>
      </p:cxnSp>
      <p:cxnSp>
        <p:nvCxnSpPr>
          <p:cNvPr id="14360" name="AutoShape 24"/>
          <p:cNvCxnSpPr>
            <a:cxnSpLocks noChangeShapeType="1"/>
            <a:stCxn id="14345" idx="2"/>
            <a:endCxn id="14361" idx="6"/>
          </p:cNvCxnSpPr>
          <p:nvPr/>
        </p:nvCxnSpPr>
        <p:spPr bwMode="auto">
          <a:xfrm rot="10800000">
            <a:off x="685800" y="3714751"/>
            <a:ext cx="628650" cy="1191"/>
          </a:xfrm>
          <a:prstGeom prst="straightConnector1">
            <a:avLst/>
          </a:prstGeom>
          <a:noFill/>
          <a:ln w="19050">
            <a:solidFill>
              <a:schemeClr val="tx1"/>
            </a:solidFill>
            <a:round/>
            <a:headEnd/>
            <a:tailEnd type="triangle" w="med" len="med"/>
          </a:ln>
        </p:spPr>
      </p:cxnSp>
      <p:sp>
        <p:nvSpPr>
          <p:cNvPr id="14361" name="Oval 25"/>
          <p:cNvSpPr>
            <a:spLocks noChangeArrowheads="1"/>
          </p:cNvSpPr>
          <p:nvPr/>
        </p:nvSpPr>
        <p:spPr bwMode="auto">
          <a:xfrm>
            <a:off x="342900" y="35433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c</a:t>
            </a:r>
          </a:p>
        </p:txBody>
      </p:sp>
      <p:cxnSp>
        <p:nvCxnSpPr>
          <p:cNvPr id="14362" name="AutoShape 27"/>
          <p:cNvCxnSpPr>
            <a:cxnSpLocks noChangeShapeType="1"/>
            <a:stCxn id="14343" idx="6"/>
            <a:endCxn id="14344" idx="2"/>
          </p:cNvCxnSpPr>
          <p:nvPr/>
        </p:nvCxnSpPr>
        <p:spPr bwMode="auto">
          <a:xfrm>
            <a:off x="1657350" y="3028950"/>
            <a:ext cx="1771650" cy="0"/>
          </a:xfrm>
          <a:prstGeom prst="straightConnector1">
            <a:avLst/>
          </a:prstGeom>
          <a:noFill/>
          <a:ln w="19050">
            <a:solidFill>
              <a:schemeClr val="tx1"/>
            </a:solidFill>
            <a:round/>
            <a:headEnd/>
            <a:tailEnd type="triangle" w="med" len="med"/>
          </a:ln>
        </p:spPr>
      </p:cxnSp>
      <p:sp>
        <p:nvSpPr>
          <p:cNvPr id="14363" name="Text Box 28"/>
          <p:cNvSpPr txBox="1">
            <a:spLocks noChangeArrowheads="1"/>
          </p:cNvSpPr>
          <p:nvPr/>
        </p:nvSpPr>
        <p:spPr bwMode="auto">
          <a:xfrm>
            <a:off x="228600" y="3874294"/>
            <a:ext cx="57150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h=7</a:t>
            </a:r>
          </a:p>
        </p:txBody>
      </p:sp>
      <p:sp>
        <p:nvSpPr>
          <p:cNvPr id="14364" name="Text Box 30"/>
          <p:cNvSpPr txBox="1">
            <a:spLocks noChangeArrowheads="1"/>
          </p:cNvSpPr>
          <p:nvPr/>
        </p:nvSpPr>
        <p:spPr bwMode="auto">
          <a:xfrm>
            <a:off x="2343150" y="2731294"/>
            <a:ext cx="4000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rgbClr val="C00000"/>
                </a:solidFill>
                <a:latin typeface="Calibri"/>
                <a:cs typeface="Calibri"/>
              </a:rPr>
              <a:t>3</a:t>
            </a:r>
          </a:p>
        </p:txBody>
      </p:sp>
      <p:sp>
        <p:nvSpPr>
          <p:cNvPr id="14365" name="Oval 31"/>
          <p:cNvSpPr>
            <a:spLocks noChangeArrowheads="1"/>
          </p:cNvSpPr>
          <p:nvPr/>
        </p:nvSpPr>
        <p:spPr bwMode="auto">
          <a:xfrm>
            <a:off x="3943350" y="217170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e</a:t>
            </a:r>
          </a:p>
        </p:txBody>
      </p:sp>
      <p:sp>
        <p:nvSpPr>
          <p:cNvPr id="14366" name="Text Box 32"/>
          <p:cNvSpPr txBox="1">
            <a:spLocks noChangeArrowheads="1"/>
          </p:cNvSpPr>
          <p:nvPr/>
        </p:nvSpPr>
        <p:spPr bwMode="auto">
          <a:xfrm>
            <a:off x="4286250" y="2171701"/>
            <a:ext cx="57150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h=1</a:t>
            </a:r>
          </a:p>
        </p:txBody>
      </p:sp>
      <p:sp>
        <p:nvSpPr>
          <p:cNvPr id="14367" name="Text Box 33"/>
          <p:cNvSpPr txBox="1">
            <a:spLocks noChangeArrowheads="1"/>
          </p:cNvSpPr>
          <p:nvPr/>
        </p:nvSpPr>
        <p:spPr bwMode="auto">
          <a:xfrm>
            <a:off x="3543300" y="2400301"/>
            <a:ext cx="400050" cy="300080"/>
          </a:xfrm>
          <a:prstGeom prst="rect">
            <a:avLst/>
          </a:prstGeom>
          <a:noFill/>
          <a:ln w="9525">
            <a:noFill/>
            <a:miter lim="800000"/>
            <a:headEnd/>
            <a:tailEnd/>
          </a:ln>
        </p:spPr>
        <p:txBody>
          <a:bodyPr lIns="68579" tIns="34289" rIns="68579" bIns="34289">
            <a:spAutoFit/>
          </a:bodyPr>
          <a:lstStyle/>
          <a:p>
            <a:pPr algn="ctr">
              <a:spcBef>
                <a:spcPct val="50000"/>
              </a:spcBef>
            </a:pPr>
            <a:r>
              <a:rPr lang="en-US" sz="1500" b="1" dirty="0">
                <a:solidFill>
                  <a:srgbClr val="C00000"/>
                </a:solidFill>
                <a:latin typeface="Calibri"/>
                <a:cs typeface="Calibri"/>
              </a:rPr>
              <a:t>1</a:t>
            </a:r>
          </a:p>
        </p:txBody>
      </p:sp>
      <p:grpSp>
        <p:nvGrpSpPr>
          <p:cNvPr id="2" name="Group 34"/>
          <p:cNvGrpSpPr>
            <a:grpSpLocks/>
          </p:cNvGrpSpPr>
          <p:nvPr/>
        </p:nvGrpSpPr>
        <p:grpSpPr bwMode="auto">
          <a:xfrm>
            <a:off x="685800" y="3028951"/>
            <a:ext cx="800100" cy="686991"/>
            <a:chOff x="1392" y="2544"/>
            <a:chExt cx="672" cy="577"/>
          </a:xfrm>
        </p:grpSpPr>
        <p:cxnSp>
          <p:nvCxnSpPr>
            <p:cNvPr id="14379" name="AutoShape 35"/>
            <p:cNvCxnSpPr>
              <a:cxnSpLocks noChangeShapeType="1"/>
            </p:cNvCxnSpPr>
            <p:nvPr/>
          </p:nvCxnSpPr>
          <p:spPr bwMode="auto">
            <a:xfrm>
              <a:off x="1392" y="2544"/>
              <a:ext cx="528" cy="0"/>
            </a:xfrm>
            <a:prstGeom prst="straightConnector1">
              <a:avLst/>
            </a:prstGeom>
            <a:noFill/>
            <a:ln w="38100">
              <a:solidFill>
                <a:srgbClr val="3333FF"/>
              </a:solidFill>
              <a:round/>
              <a:headEnd/>
              <a:tailEnd type="triangle" w="med" len="med"/>
            </a:ln>
          </p:spPr>
        </p:cxnSp>
        <p:cxnSp>
          <p:nvCxnSpPr>
            <p:cNvPr id="14380" name="AutoShape 36"/>
            <p:cNvCxnSpPr>
              <a:cxnSpLocks noChangeShapeType="1"/>
            </p:cNvCxnSpPr>
            <p:nvPr/>
          </p:nvCxnSpPr>
          <p:spPr bwMode="auto">
            <a:xfrm>
              <a:off x="2064" y="2688"/>
              <a:ext cx="0" cy="288"/>
            </a:xfrm>
            <a:prstGeom prst="straightConnector1">
              <a:avLst/>
            </a:prstGeom>
            <a:noFill/>
            <a:ln w="38100">
              <a:solidFill>
                <a:srgbClr val="3333FF"/>
              </a:solidFill>
              <a:round/>
              <a:headEnd/>
              <a:tailEnd type="triangle" w="med" len="med"/>
            </a:ln>
          </p:spPr>
        </p:cxnSp>
        <p:cxnSp>
          <p:nvCxnSpPr>
            <p:cNvPr id="14381" name="AutoShape 37"/>
            <p:cNvCxnSpPr>
              <a:cxnSpLocks noChangeShapeType="1"/>
            </p:cNvCxnSpPr>
            <p:nvPr/>
          </p:nvCxnSpPr>
          <p:spPr bwMode="auto">
            <a:xfrm rot="10800000">
              <a:off x="1392" y="3120"/>
              <a:ext cx="528" cy="1"/>
            </a:xfrm>
            <a:prstGeom prst="straightConnector1">
              <a:avLst/>
            </a:prstGeom>
            <a:noFill/>
            <a:ln w="38100">
              <a:solidFill>
                <a:srgbClr val="3333FF"/>
              </a:solidFill>
              <a:round/>
              <a:headEnd/>
              <a:tailEnd type="triangle" w="med" len="med"/>
            </a:ln>
          </p:spPr>
        </p:cxnSp>
      </p:grpSp>
      <p:grpSp>
        <p:nvGrpSpPr>
          <p:cNvPr id="3" name="Group 38"/>
          <p:cNvGrpSpPr>
            <a:grpSpLocks/>
          </p:cNvGrpSpPr>
          <p:nvPr/>
        </p:nvGrpSpPr>
        <p:grpSpPr bwMode="auto">
          <a:xfrm>
            <a:off x="685800" y="2221707"/>
            <a:ext cx="4114800" cy="807244"/>
            <a:chOff x="1392" y="1872"/>
            <a:chExt cx="3456" cy="678"/>
          </a:xfrm>
        </p:grpSpPr>
        <p:cxnSp>
          <p:nvCxnSpPr>
            <p:cNvPr id="14375" name="AutoShape 39"/>
            <p:cNvCxnSpPr>
              <a:cxnSpLocks noChangeShapeType="1"/>
            </p:cNvCxnSpPr>
            <p:nvPr/>
          </p:nvCxnSpPr>
          <p:spPr bwMode="auto">
            <a:xfrm>
              <a:off x="3984" y="2550"/>
              <a:ext cx="864" cy="0"/>
            </a:xfrm>
            <a:prstGeom prst="straightConnector1">
              <a:avLst/>
            </a:prstGeom>
            <a:noFill/>
            <a:ln w="38100">
              <a:solidFill>
                <a:srgbClr val="CC0000"/>
              </a:solidFill>
              <a:round/>
              <a:headEnd/>
              <a:tailEnd type="triangle" w="med" len="med"/>
            </a:ln>
          </p:spPr>
        </p:cxnSp>
        <p:cxnSp>
          <p:nvCxnSpPr>
            <p:cNvPr id="14376" name="AutoShape 40"/>
            <p:cNvCxnSpPr>
              <a:cxnSpLocks noChangeShapeType="1"/>
            </p:cNvCxnSpPr>
            <p:nvPr/>
          </p:nvCxnSpPr>
          <p:spPr bwMode="auto">
            <a:xfrm flipH="1">
              <a:off x="3840" y="2118"/>
              <a:ext cx="432" cy="288"/>
            </a:xfrm>
            <a:prstGeom prst="straightConnector1">
              <a:avLst/>
            </a:prstGeom>
            <a:noFill/>
            <a:ln w="38100">
              <a:solidFill>
                <a:srgbClr val="CC0000"/>
              </a:solidFill>
              <a:round/>
              <a:headEnd/>
              <a:tailEnd type="triangle" w="med" len="med"/>
            </a:ln>
          </p:spPr>
        </p:cxnSp>
        <p:cxnSp>
          <p:nvCxnSpPr>
            <p:cNvPr id="14377" name="AutoShape 41"/>
            <p:cNvCxnSpPr>
              <a:cxnSpLocks noChangeShapeType="1"/>
            </p:cNvCxnSpPr>
            <p:nvPr/>
          </p:nvCxnSpPr>
          <p:spPr bwMode="auto">
            <a:xfrm>
              <a:off x="1392" y="2550"/>
              <a:ext cx="528" cy="0"/>
            </a:xfrm>
            <a:prstGeom prst="straightConnector1">
              <a:avLst/>
            </a:prstGeom>
            <a:noFill/>
            <a:ln w="38100">
              <a:solidFill>
                <a:srgbClr val="CC0000"/>
              </a:solidFill>
              <a:round/>
              <a:headEnd/>
              <a:tailEnd type="triangle" w="med" len="med"/>
            </a:ln>
          </p:spPr>
        </p:cxnSp>
        <p:cxnSp>
          <p:nvCxnSpPr>
            <p:cNvPr id="14378" name="AutoShape 42"/>
            <p:cNvCxnSpPr>
              <a:cxnSpLocks noChangeShapeType="1"/>
            </p:cNvCxnSpPr>
            <p:nvPr/>
          </p:nvCxnSpPr>
          <p:spPr bwMode="auto">
            <a:xfrm rot="-5400000">
              <a:off x="2850" y="1086"/>
              <a:ext cx="534" cy="2106"/>
            </a:xfrm>
            <a:prstGeom prst="curvedConnector3">
              <a:avLst>
                <a:gd name="adj1" fmla="val 134833"/>
              </a:avLst>
            </a:prstGeom>
            <a:noFill/>
            <a:ln w="38100">
              <a:solidFill>
                <a:srgbClr val="CC0000"/>
              </a:solidFill>
              <a:round/>
              <a:headEnd/>
              <a:tailEnd type="triangle" w="med" len="med"/>
            </a:ln>
          </p:spPr>
        </p:cxnSp>
      </p:grpSp>
      <p:grpSp>
        <p:nvGrpSpPr>
          <p:cNvPr id="4" name="Group 43"/>
          <p:cNvGrpSpPr>
            <a:grpSpLocks/>
          </p:cNvGrpSpPr>
          <p:nvPr/>
        </p:nvGrpSpPr>
        <p:grpSpPr bwMode="auto">
          <a:xfrm>
            <a:off x="685800" y="3028950"/>
            <a:ext cx="4114800" cy="0"/>
            <a:chOff x="1392" y="2544"/>
            <a:chExt cx="3456" cy="0"/>
          </a:xfrm>
        </p:grpSpPr>
        <p:cxnSp>
          <p:nvCxnSpPr>
            <p:cNvPr id="14372" name="AutoShape 44"/>
            <p:cNvCxnSpPr>
              <a:cxnSpLocks noChangeShapeType="1"/>
            </p:cNvCxnSpPr>
            <p:nvPr/>
          </p:nvCxnSpPr>
          <p:spPr bwMode="auto">
            <a:xfrm>
              <a:off x="3984" y="2544"/>
              <a:ext cx="864" cy="0"/>
            </a:xfrm>
            <a:prstGeom prst="straightConnector1">
              <a:avLst/>
            </a:prstGeom>
            <a:noFill/>
            <a:ln w="38100">
              <a:solidFill>
                <a:srgbClr val="CC00CC"/>
              </a:solidFill>
              <a:round/>
              <a:headEnd/>
              <a:tailEnd type="triangle" w="med" len="med"/>
            </a:ln>
          </p:spPr>
        </p:cxnSp>
        <p:cxnSp>
          <p:nvCxnSpPr>
            <p:cNvPr id="14373" name="AutoShape 45"/>
            <p:cNvCxnSpPr>
              <a:cxnSpLocks noChangeShapeType="1"/>
            </p:cNvCxnSpPr>
            <p:nvPr/>
          </p:nvCxnSpPr>
          <p:spPr bwMode="auto">
            <a:xfrm>
              <a:off x="1392" y="2544"/>
              <a:ext cx="528" cy="0"/>
            </a:xfrm>
            <a:prstGeom prst="straightConnector1">
              <a:avLst/>
            </a:prstGeom>
            <a:noFill/>
            <a:ln w="38100">
              <a:solidFill>
                <a:srgbClr val="CC00CC"/>
              </a:solidFill>
              <a:round/>
              <a:headEnd/>
              <a:tailEnd type="triangle" w="med" len="med"/>
            </a:ln>
          </p:spPr>
        </p:cxnSp>
        <p:cxnSp>
          <p:nvCxnSpPr>
            <p:cNvPr id="14374" name="AutoShape 46"/>
            <p:cNvCxnSpPr>
              <a:cxnSpLocks noChangeShapeType="1"/>
            </p:cNvCxnSpPr>
            <p:nvPr/>
          </p:nvCxnSpPr>
          <p:spPr bwMode="auto">
            <a:xfrm>
              <a:off x="2208" y="2544"/>
              <a:ext cx="1488" cy="0"/>
            </a:xfrm>
            <a:prstGeom prst="straightConnector1">
              <a:avLst/>
            </a:prstGeom>
            <a:noFill/>
            <a:ln w="38100">
              <a:solidFill>
                <a:srgbClr val="CC00CC"/>
              </a:solidFill>
              <a:round/>
              <a:headEnd/>
              <a:tailEnd type="triangle" w="med" len="med"/>
            </a:ln>
          </p:spPr>
        </p:cxnSp>
      </p:grpSp>
      <p:sp>
        <p:nvSpPr>
          <p:cNvPr id="14371" name="Text Box 50"/>
          <p:cNvSpPr txBox="1">
            <a:spLocks noChangeArrowheads="1"/>
          </p:cNvSpPr>
          <p:nvPr/>
        </p:nvSpPr>
        <p:spPr bwMode="auto">
          <a:xfrm>
            <a:off x="6972300" y="4843420"/>
            <a:ext cx="2114550" cy="300080"/>
          </a:xfrm>
          <a:prstGeom prst="rect">
            <a:avLst/>
          </a:prstGeom>
          <a:noFill/>
          <a:ln w="9525">
            <a:noFill/>
            <a:miter lim="800000"/>
            <a:headEnd/>
            <a:tailEnd/>
          </a:ln>
        </p:spPr>
        <p:txBody>
          <a:bodyPr lIns="68579" tIns="34289" rIns="68579" bIns="34289">
            <a:spAutoFit/>
          </a:bodyPr>
          <a:lstStyle/>
          <a:p>
            <a:pPr algn="r">
              <a:spcBef>
                <a:spcPct val="50000"/>
              </a:spcBef>
            </a:pPr>
            <a:r>
              <a:rPr lang="en-US" sz="1500" dirty="0">
                <a:latin typeface="Calibri"/>
                <a:cs typeface="Calibri"/>
              </a:rPr>
              <a:t>Example: </a:t>
            </a:r>
            <a:r>
              <a:rPr lang="en-US" sz="1500" dirty="0" err="1">
                <a:latin typeface="Calibri"/>
                <a:cs typeface="Calibri"/>
              </a:rPr>
              <a:t>Teg</a:t>
            </a:r>
            <a:r>
              <a:rPr lang="en-US" sz="1500" dirty="0">
                <a:latin typeface="Calibri"/>
                <a:cs typeface="Calibri"/>
              </a:rPr>
              <a:t> </a:t>
            </a:r>
            <a:r>
              <a:rPr lang="en-US" sz="1500" dirty="0" err="1">
                <a:latin typeface="Calibri"/>
                <a:cs typeface="Calibri"/>
              </a:rPr>
              <a:t>Grenager</a:t>
            </a:r>
            <a:endParaRPr lang="en-US" sz="1500" dirty="0">
              <a:latin typeface="Calibri"/>
              <a:cs typeface="Calibri"/>
            </a:endParaRPr>
          </a:p>
        </p:txBody>
      </p:sp>
      <p:sp>
        <p:nvSpPr>
          <p:cNvPr id="47" name="Oval 6"/>
          <p:cNvSpPr>
            <a:spLocks noChangeArrowheads="1"/>
          </p:cNvSpPr>
          <p:nvPr/>
        </p:nvSpPr>
        <p:spPr bwMode="auto">
          <a:xfrm>
            <a:off x="7315200" y="17716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S</a:t>
            </a:r>
          </a:p>
        </p:txBody>
      </p:sp>
      <p:sp>
        <p:nvSpPr>
          <p:cNvPr id="48" name="Oval 7"/>
          <p:cNvSpPr>
            <a:spLocks noChangeArrowheads="1"/>
          </p:cNvSpPr>
          <p:nvPr/>
        </p:nvSpPr>
        <p:spPr bwMode="auto">
          <a:xfrm>
            <a:off x="6915150" y="22288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a</a:t>
            </a:r>
          </a:p>
        </p:txBody>
      </p:sp>
      <p:sp>
        <p:nvSpPr>
          <p:cNvPr id="49" name="Oval 9"/>
          <p:cNvSpPr>
            <a:spLocks noChangeArrowheads="1"/>
          </p:cNvSpPr>
          <p:nvPr/>
        </p:nvSpPr>
        <p:spPr bwMode="auto">
          <a:xfrm>
            <a:off x="6515100" y="29146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b</a:t>
            </a:r>
          </a:p>
        </p:txBody>
      </p:sp>
      <p:sp>
        <p:nvSpPr>
          <p:cNvPr id="50" name="Oval 25"/>
          <p:cNvSpPr>
            <a:spLocks noChangeArrowheads="1"/>
          </p:cNvSpPr>
          <p:nvPr/>
        </p:nvSpPr>
        <p:spPr bwMode="auto">
          <a:xfrm>
            <a:off x="6515100" y="36004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c</a:t>
            </a:r>
          </a:p>
        </p:txBody>
      </p:sp>
      <p:sp>
        <p:nvSpPr>
          <p:cNvPr id="51" name="Oval 31"/>
          <p:cNvSpPr>
            <a:spLocks noChangeArrowheads="1"/>
          </p:cNvSpPr>
          <p:nvPr/>
        </p:nvSpPr>
        <p:spPr bwMode="auto">
          <a:xfrm>
            <a:off x="8172450" y="29146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e</a:t>
            </a:r>
          </a:p>
        </p:txBody>
      </p:sp>
      <p:sp>
        <p:nvSpPr>
          <p:cNvPr id="52" name="Oval 8"/>
          <p:cNvSpPr>
            <a:spLocks noChangeArrowheads="1"/>
          </p:cNvSpPr>
          <p:nvPr/>
        </p:nvSpPr>
        <p:spPr bwMode="auto">
          <a:xfrm>
            <a:off x="7086600" y="29146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d</a:t>
            </a:r>
          </a:p>
        </p:txBody>
      </p:sp>
      <p:sp>
        <p:nvSpPr>
          <p:cNvPr id="53" name="Oval 8"/>
          <p:cNvSpPr>
            <a:spLocks noChangeArrowheads="1"/>
          </p:cNvSpPr>
          <p:nvPr/>
        </p:nvSpPr>
        <p:spPr bwMode="auto">
          <a:xfrm>
            <a:off x="8172450" y="36004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d</a:t>
            </a:r>
          </a:p>
        </p:txBody>
      </p:sp>
      <p:sp>
        <p:nvSpPr>
          <p:cNvPr id="54" name="Oval 10"/>
          <p:cNvSpPr>
            <a:spLocks noChangeArrowheads="1"/>
          </p:cNvSpPr>
          <p:nvPr/>
        </p:nvSpPr>
        <p:spPr bwMode="auto">
          <a:xfrm>
            <a:off x="7086600" y="36004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G</a:t>
            </a:r>
          </a:p>
        </p:txBody>
      </p:sp>
      <p:sp>
        <p:nvSpPr>
          <p:cNvPr id="55" name="Oval 10"/>
          <p:cNvSpPr>
            <a:spLocks noChangeArrowheads="1"/>
          </p:cNvSpPr>
          <p:nvPr/>
        </p:nvSpPr>
        <p:spPr bwMode="auto">
          <a:xfrm>
            <a:off x="8172450" y="4286250"/>
            <a:ext cx="342900" cy="342900"/>
          </a:xfrm>
          <a:prstGeom prst="ellipse">
            <a:avLst/>
          </a:prstGeom>
          <a:solidFill>
            <a:schemeClr val="bg1"/>
          </a:solidFill>
          <a:ln w="9525">
            <a:solidFill>
              <a:schemeClr val="tx1"/>
            </a:solidFill>
            <a:round/>
            <a:headEnd/>
            <a:tailEnd/>
          </a:ln>
        </p:spPr>
        <p:txBody>
          <a:bodyPr wrap="none" lIns="68579" tIns="34289" rIns="68579" bIns="34289" anchor="ctr"/>
          <a:lstStyle/>
          <a:p>
            <a:pPr algn="ctr"/>
            <a:r>
              <a:rPr lang="en-US" sz="1500" b="1" dirty="0">
                <a:solidFill>
                  <a:srgbClr val="C00000"/>
                </a:solidFill>
                <a:latin typeface="Calibri"/>
                <a:cs typeface="Calibri"/>
              </a:rPr>
              <a:t>G</a:t>
            </a:r>
          </a:p>
        </p:txBody>
      </p:sp>
      <p:cxnSp>
        <p:nvCxnSpPr>
          <p:cNvPr id="7" name="Straight Connector 6"/>
          <p:cNvCxnSpPr>
            <a:stCxn id="47" idx="4"/>
            <a:endCxn id="48" idx="7"/>
          </p:cNvCxnSpPr>
          <p:nvPr/>
        </p:nvCxnSpPr>
        <p:spPr>
          <a:xfrm flipH="1">
            <a:off x="7207834" y="2114551"/>
            <a:ext cx="278816" cy="16451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4"/>
            <a:endCxn id="52" idx="0"/>
          </p:cNvCxnSpPr>
          <p:nvPr/>
        </p:nvCxnSpPr>
        <p:spPr>
          <a:xfrm>
            <a:off x="7086600" y="2571750"/>
            <a:ext cx="17145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1" idx="4"/>
            <a:endCxn id="53" idx="0"/>
          </p:cNvCxnSpPr>
          <p:nvPr/>
        </p:nvCxnSpPr>
        <p:spPr>
          <a:xfrm>
            <a:off x="8343900" y="3257550"/>
            <a:ext cx="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2" idx="4"/>
            <a:endCxn id="54" idx="0"/>
          </p:cNvCxnSpPr>
          <p:nvPr/>
        </p:nvCxnSpPr>
        <p:spPr>
          <a:xfrm>
            <a:off x="7258050" y="3257550"/>
            <a:ext cx="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1" idx="0"/>
            <a:endCxn id="48" idx="4"/>
          </p:cNvCxnSpPr>
          <p:nvPr/>
        </p:nvCxnSpPr>
        <p:spPr>
          <a:xfrm flipH="1" flipV="1">
            <a:off x="7086600" y="2571750"/>
            <a:ext cx="125730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8" idx="4"/>
            <a:endCxn id="49" idx="0"/>
          </p:cNvCxnSpPr>
          <p:nvPr/>
        </p:nvCxnSpPr>
        <p:spPr>
          <a:xfrm flipH="1">
            <a:off x="6686550" y="2571750"/>
            <a:ext cx="40005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9" idx="4"/>
            <a:endCxn id="50" idx="0"/>
          </p:cNvCxnSpPr>
          <p:nvPr/>
        </p:nvCxnSpPr>
        <p:spPr>
          <a:xfrm>
            <a:off x="6686550" y="3257550"/>
            <a:ext cx="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3" idx="4"/>
            <a:endCxn id="55" idx="0"/>
          </p:cNvCxnSpPr>
          <p:nvPr/>
        </p:nvCxnSpPr>
        <p:spPr>
          <a:xfrm>
            <a:off x="8343900" y="3943350"/>
            <a:ext cx="0" cy="3429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4" name="Text Box 19"/>
          <p:cNvSpPr txBox="1">
            <a:spLocks noChangeArrowheads="1"/>
          </p:cNvSpPr>
          <p:nvPr/>
        </p:nvSpPr>
        <p:spPr bwMode="auto">
          <a:xfrm>
            <a:off x="7715250" y="1657350"/>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chemeClr val="bg1"/>
                </a:solidFill>
                <a:latin typeface="Calibri"/>
                <a:cs typeface="Calibri"/>
              </a:rPr>
              <a:t>g = 0 h=6</a:t>
            </a:r>
          </a:p>
        </p:txBody>
      </p:sp>
      <p:sp>
        <p:nvSpPr>
          <p:cNvPr id="65" name="Text Box 19"/>
          <p:cNvSpPr txBox="1">
            <a:spLocks noChangeArrowheads="1"/>
          </p:cNvSpPr>
          <p:nvPr/>
        </p:nvSpPr>
        <p:spPr bwMode="auto">
          <a:xfrm>
            <a:off x="6343650" y="2097987"/>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g = 1 h=5</a:t>
            </a:r>
          </a:p>
        </p:txBody>
      </p:sp>
      <p:sp>
        <p:nvSpPr>
          <p:cNvPr id="66" name="Text Box 19"/>
          <p:cNvSpPr txBox="1">
            <a:spLocks noChangeArrowheads="1"/>
          </p:cNvSpPr>
          <p:nvPr/>
        </p:nvSpPr>
        <p:spPr bwMode="auto">
          <a:xfrm>
            <a:off x="5886450" y="2800350"/>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g = 2 h=6</a:t>
            </a:r>
          </a:p>
        </p:txBody>
      </p:sp>
      <p:sp>
        <p:nvSpPr>
          <p:cNvPr id="67" name="Text Box 19"/>
          <p:cNvSpPr txBox="1">
            <a:spLocks noChangeArrowheads="1"/>
          </p:cNvSpPr>
          <p:nvPr/>
        </p:nvSpPr>
        <p:spPr bwMode="auto">
          <a:xfrm>
            <a:off x="5886450" y="3469587"/>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g = 3 h=7</a:t>
            </a:r>
          </a:p>
        </p:txBody>
      </p:sp>
      <p:sp>
        <p:nvSpPr>
          <p:cNvPr id="68" name="Text Box 19"/>
          <p:cNvSpPr txBox="1">
            <a:spLocks noChangeArrowheads="1"/>
          </p:cNvSpPr>
          <p:nvPr/>
        </p:nvSpPr>
        <p:spPr bwMode="auto">
          <a:xfrm>
            <a:off x="7372350" y="2857500"/>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g = 4 h=2</a:t>
            </a:r>
          </a:p>
        </p:txBody>
      </p:sp>
      <p:sp>
        <p:nvSpPr>
          <p:cNvPr id="69" name="Text Box 19"/>
          <p:cNvSpPr txBox="1">
            <a:spLocks noChangeArrowheads="1"/>
          </p:cNvSpPr>
          <p:nvPr/>
        </p:nvSpPr>
        <p:spPr bwMode="auto">
          <a:xfrm>
            <a:off x="7372350" y="3486150"/>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g = 6 h=0</a:t>
            </a:r>
          </a:p>
        </p:txBody>
      </p:sp>
      <p:sp>
        <p:nvSpPr>
          <p:cNvPr id="70" name="Text Box 19"/>
          <p:cNvSpPr txBox="1">
            <a:spLocks noChangeArrowheads="1"/>
          </p:cNvSpPr>
          <p:nvPr/>
        </p:nvSpPr>
        <p:spPr bwMode="auto">
          <a:xfrm>
            <a:off x="8458200" y="2783787"/>
            <a:ext cx="628650" cy="530913"/>
          </a:xfrm>
          <a:prstGeom prst="rect">
            <a:avLst/>
          </a:prstGeom>
          <a:noFill/>
          <a:ln w="9525">
            <a:noFill/>
            <a:miter lim="800000"/>
            <a:headEnd/>
            <a:tailEnd/>
          </a:ln>
        </p:spPr>
        <p:txBody>
          <a:bodyPr lIns="68579" tIns="34289" rIns="68579" bIns="34289">
            <a:spAutoFit/>
          </a:bodyPr>
          <a:lstStyle/>
          <a:p>
            <a:pPr algn="ctr">
              <a:spcBef>
                <a:spcPct val="50000"/>
              </a:spcBef>
            </a:pPr>
            <a:r>
              <a:rPr lang="en-US" sz="1500" i="1" dirty="0">
                <a:solidFill>
                  <a:srgbClr val="C00000"/>
                </a:solidFill>
                <a:latin typeface="Calibri"/>
                <a:cs typeface="Calibri"/>
              </a:rPr>
              <a:t>g = 9 h=1</a:t>
            </a:r>
          </a:p>
        </p:txBody>
      </p:sp>
      <p:sp>
        <p:nvSpPr>
          <p:cNvPr id="71" name="Text Box 19"/>
          <p:cNvSpPr txBox="1">
            <a:spLocks noChangeArrowheads="1"/>
          </p:cNvSpPr>
          <p:nvPr/>
        </p:nvSpPr>
        <p:spPr bwMode="auto">
          <a:xfrm>
            <a:off x="8458200" y="3526737"/>
            <a:ext cx="685800" cy="53091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500" i="1" dirty="0">
                <a:solidFill>
                  <a:srgbClr val="C00000"/>
                </a:solidFill>
                <a:latin typeface="Calibri"/>
                <a:cs typeface="Calibri"/>
              </a:rPr>
              <a:t>g = 10 h=2</a:t>
            </a:r>
          </a:p>
        </p:txBody>
      </p:sp>
      <p:sp>
        <p:nvSpPr>
          <p:cNvPr id="72" name="Text Box 19"/>
          <p:cNvSpPr txBox="1">
            <a:spLocks noChangeArrowheads="1"/>
          </p:cNvSpPr>
          <p:nvPr/>
        </p:nvSpPr>
        <p:spPr bwMode="auto">
          <a:xfrm>
            <a:off x="8458200" y="4171950"/>
            <a:ext cx="685800" cy="53091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500" i="1" dirty="0">
                <a:solidFill>
                  <a:srgbClr val="C00000"/>
                </a:solidFill>
                <a:latin typeface="Calibri"/>
                <a:cs typeface="Calibri"/>
              </a:rPr>
              <a:t>g = 12 h=0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29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5299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5299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solidFill>
                  <a:srgbClr val="0070C0"/>
                </a:solidFill>
                <a:latin typeface="Calibri"/>
                <a:cs typeface="Calibri"/>
              </a:rPr>
              <a:t>Optimality of A* Tree Search</a:t>
            </a:r>
          </a:p>
        </p:txBody>
      </p:sp>
      <p:sp>
        <p:nvSpPr>
          <p:cNvPr id="18447" name="Content Placeholder 19"/>
          <p:cNvSpPr>
            <a:spLocks noGrp="1"/>
          </p:cNvSpPr>
          <p:nvPr>
            <p:ph idx="1"/>
          </p:nvPr>
        </p:nvSpPr>
        <p:spPr>
          <a:xfrm>
            <a:off x="715681" y="1082873"/>
            <a:ext cx="3771900" cy="3394472"/>
          </a:xfrm>
        </p:spPr>
        <p:txBody>
          <a:bodyPr/>
          <a:lstStyle/>
          <a:p>
            <a:pPr>
              <a:buFont typeface="Wingdings" pitchFamily="2" charset="2"/>
              <a:buNone/>
            </a:pPr>
            <a:r>
              <a:rPr lang="en-US" sz="1800" dirty="0">
                <a:solidFill>
                  <a:schemeClr val="accent1">
                    <a:lumMod val="75000"/>
                  </a:schemeClr>
                </a:solidFill>
                <a:latin typeface="Calibri"/>
                <a:cs typeface="Calibri"/>
              </a:rPr>
              <a:t>Assume:</a:t>
            </a:r>
          </a:p>
          <a:p>
            <a:r>
              <a:rPr lang="en-US" sz="1800" dirty="0">
                <a:solidFill>
                  <a:srgbClr val="E69138"/>
                </a:solidFill>
                <a:latin typeface="Calibri"/>
                <a:cs typeface="Calibri"/>
              </a:rPr>
              <a:t>A is an optimal goal node</a:t>
            </a:r>
          </a:p>
          <a:p>
            <a:r>
              <a:rPr lang="en-US" sz="1800" dirty="0">
                <a:solidFill>
                  <a:srgbClr val="E69138"/>
                </a:solidFill>
                <a:latin typeface="Calibri"/>
                <a:cs typeface="Calibri"/>
              </a:rPr>
              <a:t>B is a suboptimal goal node</a:t>
            </a:r>
          </a:p>
          <a:p>
            <a:r>
              <a:rPr lang="en-US" sz="1800" dirty="0">
                <a:solidFill>
                  <a:srgbClr val="E69138"/>
                </a:solidFill>
                <a:latin typeface="Calibri"/>
                <a:cs typeface="Calibri"/>
              </a:rPr>
              <a:t>h is admissible</a:t>
            </a:r>
          </a:p>
          <a:p>
            <a:pPr>
              <a:lnSpc>
                <a:spcPct val="150000"/>
              </a:lnSpc>
            </a:pPr>
            <a:endParaRPr lang="en-US" sz="900" dirty="0">
              <a:solidFill>
                <a:srgbClr val="E69138"/>
              </a:solidFill>
              <a:latin typeface="Calibri"/>
              <a:cs typeface="Calibri"/>
            </a:endParaRPr>
          </a:p>
          <a:p>
            <a:pPr>
              <a:lnSpc>
                <a:spcPct val="150000"/>
              </a:lnSpc>
              <a:buNone/>
            </a:pPr>
            <a:r>
              <a:rPr lang="en-US" sz="1800" dirty="0">
                <a:solidFill>
                  <a:schemeClr val="accent1">
                    <a:lumMod val="75000"/>
                  </a:schemeClr>
                </a:solidFill>
                <a:latin typeface="Calibri"/>
                <a:cs typeface="Calibri"/>
              </a:rPr>
              <a:t>Claim:</a:t>
            </a:r>
          </a:p>
          <a:p>
            <a:r>
              <a:rPr lang="en-US" sz="1800" dirty="0">
                <a:solidFill>
                  <a:srgbClr val="E69138"/>
                </a:solidFill>
                <a:latin typeface="Calibri"/>
                <a:cs typeface="Calibri"/>
              </a:rPr>
              <a:t>A will exit the fringe before B</a:t>
            </a:r>
          </a:p>
        </p:txBody>
      </p:sp>
      <p:sp>
        <p:nvSpPr>
          <p:cNvPr id="17" name="Freeform 12"/>
          <p:cNvSpPr>
            <a:spLocks/>
          </p:cNvSpPr>
          <p:nvPr/>
        </p:nvSpPr>
        <p:spPr bwMode="auto">
          <a:xfrm>
            <a:off x="5538667" y="134183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18" name="Oval 13"/>
          <p:cNvSpPr>
            <a:spLocks noChangeArrowheads="1"/>
          </p:cNvSpPr>
          <p:nvPr/>
        </p:nvSpPr>
        <p:spPr bwMode="auto">
          <a:xfrm>
            <a:off x="6380438" y="160853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19" name="Oval 14"/>
          <p:cNvSpPr>
            <a:spLocks noChangeArrowheads="1"/>
          </p:cNvSpPr>
          <p:nvPr/>
        </p:nvSpPr>
        <p:spPr bwMode="auto">
          <a:xfrm>
            <a:off x="6737626" y="160139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20" name="Text Box 15"/>
          <p:cNvSpPr txBox="1">
            <a:spLocks noChangeArrowheads="1"/>
          </p:cNvSpPr>
          <p:nvPr/>
        </p:nvSpPr>
        <p:spPr bwMode="auto">
          <a:xfrm>
            <a:off x="6478069" y="1496615"/>
            <a:ext cx="205979"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Calibri"/>
                <a:ea typeface="+mn-ea"/>
                <a:cs typeface="Calibri"/>
              </a:rPr>
              <a:t>…</a:t>
            </a:r>
          </a:p>
        </p:txBody>
      </p:sp>
      <p:sp>
        <p:nvSpPr>
          <p:cNvPr id="21" name="Oval 16"/>
          <p:cNvSpPr>
            <a:spLocks noChangeArrowheads="1"/>
          </p:cNvSpPr>
          <p:nvPr/>
        </p:nvSpPr>
        <p:spPr bwMode="auto">
          <a:xfrm>
            <a:off x="7492482" y="287416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22" name="Oval 17"/>
          <p:cNvSpPr>
            <a:spLocks noChangeArrowheads="1"/>
          </p:cNvSpPr>
          <p:nvPr/>
        </p:nvSpPr>
        <p:spPr bwMode="auto">
          <a:xfrm>
            <a:off x="5777982" y="264556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23" name="Oval 21"/>
          <p:cNvSpPr>
            <a:spLocks noChangeArrowheads="1"/>
          </p:cNvSpPr>
          <p:nvPr/>
        </p:nvSpPr>
        <p:spPr bwMode="auto">
          <a:xfrm>
            <a:off x="6554270" y="128944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pic>
        <p:nvPicPr>
          <p:cNvPr id="28" name="Picture 27" descr="txp_fig"/>
          <p:cNvPicPr>
            <a:picLocks noChangeAspect="1"/>
          </p:cNvPicPr>
          <p:nvPr>
            <p:custDataLst>
              <p:tags r:id="rId1"/>
            </p:custDataLst>
          </p:nvPr>
        </p:nvPicPr>
        <p:blipFill>
          <a:blip r:embed="rId4" cstate="print"/>
          <a:stretch>
            <a:fillRect/>
          </a:stretch>
        </p:blipFill>
        <p:spPr bwMode="auto">
          <a:xfrm>
            <a:off x="7750728" y="286479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5" cstate="print"/>
          <a:stretch>
            <a:fillRect/>
          </a:stretch>
        </p:blipFill>
        <p:spPr bwMode="auto">
          <a:xfrm>
            <a:off x="5464488" y="2636191"/>
            <a:ext cx="193363" cy="193363"/>
          </a:xfrm>
          <a:prstGeom prst="rect">
            <a:avLst/>
          </a:prstGeom>
          <a:noFill/>
          <a:ln/>
          <a:effectLst/>
        </p:spPr>
      </p:pic>
    </p:spTree>
    <p:extLst>
      <p:ext uri="{BB962C8B-B14F-4D97-AF65-F5344CB8AC3E}">
        <p14:creationId xmlns:p14="http://schemas.microsoft.com/office/powerpoint/2010/main" val="329615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4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4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4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44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447">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4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build="p"/>
      <p:bldP spid="17" grpId="0" animBg="1"/>
      <p:bldP spid="18" grpId="0" animBg="1"/>
      <p:bldP spid="19" grpId="0" animBg="1"/>
      <p:bldP spid="20" grpId="0"/>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ounded Rectangular Callout 44"/>
          <p:cNvSpPr/>
          <p:nvPr/>
        </p:nvSpPr>
        <p:spPr>
          <a:xfrm>
            <a:off x="4057650" y="3429000"/>
            <a:ext cx="4914900" cy="1428750"/>
          </a:xfrm>
          <a:prstGeom prst="wedgeRoundRectCallout">
            <a:avLst>
              <a:gd name="adj1" fmla="val -60117"/>
              <a:gd name="adj2" fmla="val -90421"/>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srgbClr val="FFFFFF"/>
              </a:solidFill>
              <a:latin typeface="Calibri"/>
              <a:cs typeface="Calibri"/>
            </a:endParaRPr>
          </a:p>
        </p:txBody>
      </p:sp>
      <p:sp>
        <p:nvSpPr>
          <p:cNvPr id="19459" name="Rectangle 2"/>
          <p:cNvSpPr>
            <a:spLocks noGrp="1" noChangeArrowheads="1"/>
          </p:cNvSpPr>
          <p:nvPr>
            <p:ph type="title"/>
          </p:nvPr>
        </p:nvSpPr>
        <p:spPr/>
        <p:txBody>
          <a:bodyPr/>
          <a:lstStyle/>
          <a:p>
            <a:r>
              <a:rPr lang="en-US" dirty="0">
                <a:solidFill>
                  <a:srgbClr val="0070C0"/>
                </a:solidFill>
                <a:latin typeface="Calibri"/>
                <a:cs typeface="Calibri"/>
              </a:rPr>
              <a:t>Optimality of A* Tree Search: Blocking</a:t>
            </a:r>
          </a:p>
        </p:txBody>
      </p:sp>
      <p:sp>
        <p:nvSpPr>
          <p:cNvPr id="782339" name="Rectangle 3"/>
          <p:cNvSpPr>
            <a:spLocks noGrp="1" noChangeArrowheads="1"/>
          </p:cNvSpPr>
          <p:nvPr>
            <p:ph idx="1"/>
          </p:nvPr>
        </p:nvSpPr>
        <p:spPr>
          <a:xfrm>
            <a:off x="342900" y="1063228"/>
            <a:ext cx="3714750" cy="3394472"/>
          </a:xfrm>
        </p:spPr>
        <p:txBody>
          <a:bodyPr/>
          <a:lstStyle/>
          <a:p>
            <a:pPr eaLnBrk="1" hangingPunct="1">
              <a:buFont typeface="Wingdings" pitchFamily="2" charset="2"/>
              <a:buNone/>
            </a:pPr>
            <a:r>
              <a:rPr lang="en-US" sz="1800" dirty="0">
                <a:solidFill>
                  <a:schemeClr val="accent1">
                    <a:lumMod val="75000"/>
                  </a:schemeClr>
                </a:solidFill>
                <a:latin typeface="Calibri"/>
                <a:cs typeface="Calibri"/>
              </a:rPr>
              <a:t>Proof:</a:t>
            </a:r>
          </a:p>
          <a:p>
            <a:pPr eaLnBrk="1" hangingPunct="1"/>
            <a:r>
              <a:rPr lang="en-US" sz="1800" dirty="0">
                <a:solidFill>
                  <a:srgbClr val="E69138"/>
                </a:solidFill>
                <a:latin typeface="Calibri"/>
                <a:cs typeface="Calibri"/>
              </a:rPr>
              <a:t>Imagine B is on the fringe</a:t>
            </a:r>
          </a:p>
          <a:p>
            <a:pPr eaLnBrk="1" hangingPunct="1"/>
            <a:r>
              <a:rPr lang="en-US" sz="1800" dirty="0">
                <a:solidFill>
                  <a:srgbClr val="E69138"/>
                </a:solidFill>
                <a:latin typeface="Calibri"/>
                <a:cs typeface="Calibri"/>
              </a:rPr>
              <a:t>Some ancestor </a:t>
            </a:r>
            <a:r>
              <a:rPr lang="en-US" sz="1800" i="1" dirty="0">
                <a:solidFill>
                  <a:srgbClr val="E69138"/>
                </a:solidFill>
                <a:latin typeface="Calibri"/>
                <a:cs typeface="Calibri"/>
              </a:rPr>
              <a:t>n</a:t>
            </a:r>
            <a:r>
              <a:rPr lang="en-US" sz="1800" dirty="0">
                <a:solidFill>
                  <a:srgbClr val="E69138"/>
                </a:solidFill>
                <a:latin typeface="Calibri"/>
                <a:cs typeface="Calibri"/>
              </a:rPr>
              <a:t> of A is on the fringe, too (maybe A!)</a:t>
            </a:r>
          </a:p>
          <a:p>
            <a:pPr eaLnBrk="1" hangingPunct="1"/>
            <a:r>
              <a:rPr lang="en-US" sz="1800" dirty="0">
                <a:solidFill>
                  <a:srgbClr val="E69138"/>
                </a:solidFill>
                <a:latin typeface="Calibri"/>
                <a:cs typeface="Calibri"/>
              </a:rPr>
              <a:t>Claim: </a:t>
            </a:r>
            <a:r>
              <a:rPr lang="en-US" sz="1800" i="1" dirty="0">
                <a:solidFill>
                  <a:srgbClr val="E69138"/>
                </a:solidFill>
                <a:latin typeface="Calibri"/>
                <a:cs typeface="Calibri"/>
              </a:rPr>
              <a:t>n</a:t>
            </a:r>
            <a:r>
              <a:rPr lang="en-US" sz="1800" dirty="0">
                <a:solidFill>
                  <a:srgbClr val="E69138"/>
                </a:solidFill>
                <a:latin typeface="Calibri"/>
                <a:cs typeface="Calibri"/>
              </a:rPr>
              <a:t> will be expanded before B</a:t>
            </a:r>
          </a:p>
          <a:p>
            <a:pPr marL="685782" lvl="1" indent="-342900">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8" cstate="print"/>
          <a:srcRect/>
          <a:stretch>
            <a:fillRect/>
          </a:stretch>
        </p:blipFill>
        <p:spPr bwMode="auto">
          <a:xfrm>
            <a:off x="4286251" y="3677604"/>
            <a:ext cx="2259806" cy="239315"/>
          </a:xfrm>
          <a:prstGeom prst="rect">
            <a:avLst/>
          </a:prstGeom>
          <a:noFill/>
          <a:ln w="9525">
            <a:noFill/>
            <a:miter lim="800000"/>
            <a:headEnd/>
            <a:tailEnd/>
          </a:ln>
        </p:spPr>
      </p:pic>
      <p:sp>
        <p:nvSpPr>
          <p:cNvPr id="21" name="TextBox 20"/>
          <p:cNvSpPr txBox="1"/>
          <p:nvPr/>
        </p:nvSpPr>
        <p:spPr>
          <a:xfrm>
            <a:off x="6858000" y="3616934"/>
            <a:ext cx="2286000" cy="392415"/>
          </a:xfrm>
          <a:prstGeom prst="rect">
            <a:avLst/>
          </a:prstGeom>
          <a:noFill/>
        </p:spPr>
        <p:txBody>
          <a:bodyPr wrap="square" rtlCol="0">
            <a:spAutoFit/>
          </a:bodyPr>
          <a:lstStyle/>
          <a:p>
            <a:pPr defTabSz="685800" fontAlgn="base">
              <a:spcBef>
                <a:spcPct val="0"/>
              </a:spcBef>
              <a:spcAft>
                <a:spcPct val="0"/>
              </a:spcAft>
              <a:buClrTx/>
            </a:pPr>
            <a:r>
              <a:rPr lang="en-US" sz="1950" kern="1200" dirty="0">
                <a:latin typeface="Calibri"/>
                <a:ea typeface="+mn-ea"/>
                <a:cs typeface="Calibri"/>
              </a:rPr>
              <a:t>Definition of f-cost</a:t>
            </a:r>
          </a:p>
        </p:txBody>
      </p:sp>
      <p:pic>
        <p:nvPicPr>
          <p:cNvPr id="25" name="Picture 24" descr="txp_fig"/>
          <p:cNvPicPr>
            <a:picLocks noChangeAspect="1"/>
          </p:cNvPicPr>
          <p:nvPr>
            <p:custDataLst>
              <p:tags r:id="rId2"/>
            </p:custDataLst>
          </p:nvPr>
        </p:nvPicPr>
        <p:blipFill>
          <a:blip r:embed="rId9" cstate="print"/>
          <a:stretch>
            <a:fillRect/>
          </a:stretch>
        </p:blipFill>
        <p:spPr bwMode="auto">
          <a:xfrm>
            <a:off x="4286249" y="4031218"/>
            <a:ext cx="1398670" cy="238850"/>
          </a:xfrm>
          <a:prstGeom prst="rect">
            <a:avLst/>
          </a:prstGeom>
          <a:noFill/>
          <a:ln/>
          <a:effectLst/>
        </p:spPr>
      </p:pic>
      <p:sp>
        <p:nvSpPr>
          <p:cNvPr id="24" name="TextBox 23"/>
          <p:cNvSpPr txBox="1"/>
          <p:nvPr/>
        </p:nvSpPr>
        <p:spPr>
          <a:xfrm>
            <a:off x="6858000" y="3963183"/>
            <a:ext cx="2286000" cy="392415"/>
          </a:xfrm>
          <a:prstGeom prst="rect">
            <a:avLst/>
          </a:prstGeom>
          <a:noFill/>
        </p:spPr>
        <p:txBody>
          <a:bodyPr wrap="square" rtlCol="0">
            <a:spAutoFit/>
          </a:bodyPr>
          <a:lstStyle/>
          <a:p>
            <a:pPr defTabSz="685800" fontAlgn="base">
              <a:spcBef>
                <a:spcPct val="0"/>
              </a:spcBef>
              <a:spcAft>
                <a:spcPct val="0"/>
              </a:spcAft>
              <a:buClrTx/>
            </a:pPr>
            <a:r>
              <a:rPr lang="en-US" sz="1950" kern="1200" dirty="0">
                <a:latin typeface="Calibri"/>
                <a:ea typeface="+mn-ea"/>
                <a:cs typeface="Calibri"/>
              </a:rPr>
              <a:t>Admissibility of h</a:t>
            </a:r>
          </a:p>
        </p:txBody>
      </p:sp>
      <p:sp>
        <p:nvSpPr>
          <p:cNvPr id="27" name="Freeform 34"/>
          <p:cNvSpPr>
            <a:spLocks/>
          </p:cNvSpPr>
          <p:nvPr/>
        </p:nvSpPr>
        <p:spPr bwMode="auto">
          <a:xfrm>
            <a:off x="6150649" y="115371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28" name="Freeform 12"/>
          <p:cNvSpPr>
            <a:spLocks/>
          </p:cNvSpPr>
          <p:nvPr/>
        </p:nvSpPr>
        <p:spPr bwMode="auto">
          <a:xfrm>
            <a:off x="5538667" y="113823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32" name="Oval 13"/>
          <p:cNvSpPr>
            <a:spLocks noChangeArrowheads="1"/>
          </p:cNvSpPr>
          <p:nvPr/>
        </p:nvSpPr>
        <p:spPr bwMode="auto">
          <a:xfrm>
            <a:off x="6380438" y="140493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35" name="Oval 14"/>
          <p:cNvSpPr>
            <a:spLocks noChangeArrowheads="1"/>
          </p:cNvSpPr>
          <p:nvPr/>
        </p:nvSpPr>
        <p:spPr bwMode="auto">
          <a:xfrm>
            <a:off x="6737626" y="139779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36" name="Text Box 15"/>
          <p:cNvSpPr txBox="1">
            <a:spLocks noChangeArrowheads="1"/>
          </p:cNvSpPr>
          <p:nvPr/>
        </p:nvSpPr>
        <p:spPr bwMode="auto">
          <a:xfrm>
            <a:off x="6478069" y="1293018"/>
            <a:ext cx="205979"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Calibri"/>
                <a:ea typeface="+mn-ea"/>
                <a:cs typeface="Calibri"/>
              </a:rPr>
              <a:t>…</a:t>
            </a:r>
          </a:p>
        </p:txBody>
      </p:sp>
      <p:sp>
        <p:nvSpPr>
          <p:cNvPr id="37" name="Oval 16"/>
          <p:cNvSpPr>
            <a:spLocks noChangeArrowheads="1"/>
          </p:cNvSpPr>
          <p:nvPr/>
        </p:nvSpPr>
        <p:spPr bwMode="auto">
          <a:xfrm>
            <a:off x="7492482" y="267057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38" name="Oval 17"/>
          <p:cNvSpPr>
            <a:spLocks noChangeArrowheads="1"/>
          </p:cNvSpPr>
          <p:nvPr/>
        </p:nvSpPr>
        <p:spPr bwMode="auto">
          <a:xfrm>
            <a:off x="5777982" y="244197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39" name="Oval 21"/>
          <p:cNvSpPr>
            <a:spLocks noChangeArrowheads="1"/>
          </p:cNvSpPr>
          <p:nvPr/>
        </p:nvSpPr>
        <p:spPr bwMode="auto">
          <a:xfrm>
            <a:off x="6554270" y="108585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0" name="Oval 27"/>
          <p:cNvSpPr>
            <a:spLocks noChangeArrowheads="1"/>
          </p:cNvSpPr>
          <p:nvPr/>
        </p:nvSpPr>
        <p:spPr bwMode="auto">
          <a:xfrm>
            <a:off x="6063732" y="192762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pic>
        <p:nvPicPr>
          <p:cNvPr id="41" name="Picture 29" descr="txp_fig"/>
          <p:cNvPicPr>
            <a:picLocks noChangeAspect="1" noChangeArrowheads="1"/>
          </p:cNvPicPr>
          <p:nvPr>
            <p:custDataLst>
              <p:tags r:id="rId3"/>
            </p:custDataLst>
          </p:nvPr>
        </p:nvPicPr>
        <p:blipFill>
          <a:blip r:embed="rId10" cstate="print"/>
          <a:srcRect/>
          <a:stretch>
            <a:fillRect/>
          </a:stretch>
        </p:blipFill>
        <p:spPr bwMode="auto">
          <a:xfrm>
            <a:off x="5835131" y="187047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1" cstate="print"/>
          <a:stretch>
            <a:fillRect/>
          </a:stretch>
        </p:blipFill>
        <p:spPr bwMode="auto">
          <a:xfrm>
            <a:off x="7750728" y="2661195"/>
            <a:ext cx="193122" cy="180826"/>
          </a:xfrm>
          <a:prstGeom prst="rect">
            <a:avLst/>
          </a:prstGeom>
          <a:noFill/>
          <a:ln/>
          <a:effectLst/>
        </p:spPr>
      </p:pic>
      <p:sp>
        <p:nvSpPr>
          <p:cNvPr id="46" name="Oval 45"/>
          <p:cNvSpPr/>
          <p:nvPr/>
        </p:nvSpPr>
        <p:spPr>
          <a:xfrm rot="1800000">
            <a:off x="5501439" y="170445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srgbClr val="FFFFFF"/>
              </a:solidFill>
              <a:latin typeface="Calibri"/>
              <a:cs typeface="Calibri"/>
            </a:endParaRPr>
          </a:p>
        </p:txBody>
      </p:sp>
      <p:pic>
        <p:nvPicPr>
          <p:cNvPr id="29" name="Picture 28" descr="txp_fig"/>
          <p:cNvPicPr>
            <a:picLocks noChangeAspect="1"/>
          </p:cNvPicPr>
          <p:nvPr>
            <p:custDataLst>
              <p:tags r:id="rId5"/>
            </p:custDataLst>
          </p:nvPr>
        </p:nvPicPr>
        <p:blipFill>
          <a:blip r:embed="rId12" cstate="print"/>
          <a:stretch>
            <a:fillRect/>
          </a:stretch>
        </p:blipFill>
        <p:spPr bwMode="auto">
          <a:xfrm>
            <a:off x="4298324" y="4400551"/>
            <a:ext cx="1458438" cy="238889"/>
          </a:xfrm>
          <a:prstGeom prst="rect">
            <a:avLst/>
          </a:prstGeom>
          <a:noFill/>
          <a:ln/>
          <a:effectLst/>
        </p:spPr>
      </p:pic>
      <p:sp>
        <p:nvSpPr>
          <p:cNvPr id="48" name="TextBox 47"/>
          <p:cNvSpPr txBox="1"/>
          <p:nvPr/>
        </p:nvSpPr>
        <p:spPr>
          <a:xfrm>
            <a:off x="6858000" y="4306083"/>
            <a:ext cx="2286000" cy="392415"/>
          </a:xfrm>
          <a:prstGeom prst="rect">
            <a:avLst/>
          </a:prstGeom>
          <a:noFill/>
        </p:spPr>
        <p:txBody>
          <a:bodyPr wrap="square" rtlCol="0">
            <a:spAutoFit/>
          </a:bodyPr>
          <a:lstStyle/>
          <a:p>
            <a:pPr defTabSz="685800" fontAlgn="base">
              <a:spcBef>
                <a:spcPct val="0"/>
              </a:spcBef>
              <a:spcAft>
                <a:spcPct val="0"/>
              </a:spcAft>
              <a:buClrTx/>
            </a:pPr>
            <a:r>
              <a:rPr lang="en-US" sz="1950" kern="1200" dirty="0">
                <a:latin typeface="Calibri"/>
                <a:ea typeface="+mn-ea"/>
                <a:cs typeface="Calibri"/>
              </a:rPr>
              <a:t>h = 0 at a goal</a:t>
            </a:r>
          </a:p>
        </p:txBody>
      </p:sp>
      <p:pic>
        <p:nvPicPr>
          <p:cNvPr id="26" name="Picture 25" descr="txp_fig"/>
          <p:cNvPicPr>
            <a:picLocks noChangeAspect="1"/>
          </p:cNvPicPr>
          <p:nvPr>
            <p:custDataLst>
              <p:tags r:id="rId6"/>
            </p:custDataLst>
          </p:nvPr>
        </p:nvPicPr>
        <p:blipFill>
          <a:blip r:embed="rId13" cstate="print"/>
          <a:stretch>
            <a:fillRect/>
          </a:stretch>
        </p:blipFill>
        <p:spPr bwMode="auto">
          <a:xfrm>
            <a:off x="5486400" y="2400300"/>
            <a:ext cx="193363" cy="193363"/>
          </a:xfrm>
          <a:prstGeom prst="rect">
            <a:avLst/>
          </a:prstGeom>
          <a:noFill/>
          <a:ln/>
          <a:effectLst/>
        </p:spPr>
      </p:pic>
    </p:spTree>
    <p:extLst>
      <p:ext uri="{BB962C8B-B14F-4D97-AF65-F5344CB8AC3E}">
        <p14:creationId xmlns:p14="http://schemas.microsoft.com/office/powerpoint/2010/main" val="134826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ounded Rectangular Callout 53"/>
          <p:cNvSpPr/>
          <p:nvPr/>
        </p:nvSpPr>
        <p:spPr>
          <a:xfrm>
            <a:off x="4171950" y="342900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srgbClr val="FFFFFF"/>
              </a:solidFill>
              <a:latin typeface="Calibri"/>
              <a:cs typeface="Calibri"/>
            </a:endParaRPr>
          </a:p>
        </p:txBody>
      </p:sp>
      <p:sp>
        <p:nvSpPr>
          <p:cNvPr id="19459" name="Rectangle 2"/>
          <p:cNvSpPr>
            <a:spLocks noGrp="1" noChangeArrowheads="1"/>
          </p:cNvSpPr>
          <p:nvPr>
            <p:ph type="title"/>
          </p:nvPr>
        </p:nvSpPr>
        <p:spPr/>
        <p:txBody>
          <a:bodyPr/>
          <a:lstStyle/>
          <a:p>
            <a:r>
              <a:rPr lang="en-US" dirty="0">
                <a:solidFill>
                  <a:srgbClr val="0070C0"/>
                </a:solidFill>
                <a:latin typeface="Calibri"/>
                <a:cs typeface="Calibri"/>
              </a:rPr>
              <a:t>Optimality of A* Tree Search: Blocking</a:t>
            </a:r>
          </a:p>
        </p:txBody>
      </p:sp>
      <p:sp>
        <p:nvSpPr>
          <p:cNvPr id="782339" name="Rectangle 3"/>
          <p:cNvSpPr>
            <a:spLocks noGrp="1" noChangeArrowheads="1"/>
          </p:cNvSpPr>
          <p:nvPr>
            <p:ph idx="1"/>
          </p:nvPr>
        </p:nvSpPr>
        <p:spPr>
          <a:xfrm>
            <a:off x="342900" y="1063228"/>
            <a:ext cx="3714750" cy="3394472"/>
          </a:xfrm>
        </p:spPr>
        <p:txBody>
          <a:bodyPr/>
          <a:lstStyle/>
          <a:p>
            <a:pPr eaLnBrk="1" hangingPunct="1">
              <a:buFont typeface="Wingdings" pitchFamily="2" charset="2"/>
              <a:buNone/>
            </a:pPr>
            <a:r>
              <a:rPr lang="en-US" sz="1800" dirty="0">
                <a:solidFill>
                  <a:schemeClr val="accent1">
                    <a:lumMod val="75000"/>
                  </a:schemeClr>
                </a:solidFill>
                <a:latin typeface="Calibri"/>
                <a:cs typeface="Calibri"/>
              </a:rPr>
              <a:t>Proof:</a:t>
            </a:r>
          </a:p>
          <a:p>
            <a:pPr eaLnBrk="1" hangingPunct="1"/>
            <a:r>
              <a:rPr lang="en-US" sz="1800" dirty="0">
                <a:solidFill>
                  <a:srgbClr val="E69138"/>
                </a:solidFill>
                <a:latin typeface="Calibri"/>
                <a:cs typeface="Calibri"/>
              </a:rPr>
              <a:t>Imagine B is on the fringe</a:t>
            </a:r>
          </a:p>
          <a:p>
            <a:r>
              <a:rPr lang="en-US" sz="1800" dirty="0">
                <a:solidFill>
                  <a:srgbClr val="E69138"/>
                </a:solidFill>
                <a:latin typeface="Calibri"/>
                <a:cs typeface="Calibri"/>
              </a:rPr>
              <a:t>Some ancestor </a:t>
            </a:r>
            <a:r>
              <a:rPr lang="en-US" sz="1800" i="1" dirty="0">
                <a:solidFill>
                  <a:srgbClr val="E69138"/>
                </a:solidFill>
                <a:latin typeface="Calibri"/>
                <a:cs typeface="Calibri"/>
              </a:rPr>
              <a:t>n</a:t>
            </a:r>
            <a:r>
              <a:rPr lang="en-US" sz="1800" dirty="0">
                <a:solidFill>
                  <a:srgbClr val="E69138"/>
                </a:solidFill>
                <a:latin typeface="Calibri"/>
                <a:cs typeface="Calibri"/>
              </a:rPr>
              <a:t> of A is on the fringe, too (maybe A!)</a:t>
            </a:r>
          </a:p>
          <a:p>
            <a:pPr eaLnBrk="1" hangingPunct="1"/>
            <a:r>
              <a:rPr lang="en-US" sz="1800" dirty="0">
                <a:solidFill>
                  <a:srgbClr val="E69138"/>
                </a:solidFill>
                <a:latin typeface="Calibri"/>
                <a:cs typeface="Calibri"/>
              </a:rPr>
              <a:t>Claim: </a:t>
            </a:r>
            <a:r>
              <a:rPr lang="en-US" sz="1800" i="1" dirty="0">
                <a:solidFill>
                  <a:srgbClr val="E69138"/>
                </a:solidFill>
                <a:latin typeface="Calibri"/>
                <a:cs typeface="Calibri"/>
              </a:rPr>
              <a:t>n</a:t>
            </a:r>
            <a:r>
              <a:rPr lang="en-US" sz="1800" dirty="0">
                <a:solidFill>
                  <a:srgbClr val="E69138"/>
                </a:solidFill>
                <a:latin typeface="Calibri"/>
                <a:cs typeface="Calibri"/>
              </a:rPr>
              <a:t> will be expanded before B</a:t>
            </a:r>
          </a:p>
          <a:p>
            <a:pPr marL="685782" lvl="1" indent="-342900">
              <a:buFont typeface="+mj-lt"/>
              <a:buAutoNum type="arabicPeriod"/>
            </a:pPr>
            <a:r>
              <a:rPr lang="en-US" sz="1800" dirty="0">
                <a:latin typeface="Calibri"/>
                <a:cs typeface="Calibri"/>
              </a:rPr>
              <a:t>f(n) is less or equal to f(A)</a:t>
            </a:r>
          </a:p>
          <a:p>
            <a:pPr marL="685782" lvl="1" indent="-342900">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01621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3661409"/>
            <a:ext cx="1435601" cy="239028"/>
          </a:xfrm>
          <a:prstGeom prst="rect">
            <a:avLst/>
          </a:prstGeom>
          <a:noFill/>
          <a:ln/>
          <a:effectLst/>
        </p:spPr>
      </p:pic>
      <p:sp>
        <p:nvSpPr>
          <p:cNvPr id="25" name="TextBox 24"/>
          <p:cNvSpPr txBox="1"/>
          <p:nvPr/>
        </p:nvSpPr>
        <p:spPr>
          <a:xfrm>
            <a:off x="6972300" y="3589208"/>
            <a:ext cx="2286000" cy="392415"/>
          </a:xfrm>
          <a:prstGeom prst="rect">
            <a:avLst/>
          </a:prstGeom>
          <a:noFill/>
        </p:spPr>
        <p:txBody>
          <a:bodyPr wrap="square" rtlCol="0">
            <a:spAutoFit/>
          </a:bodyPr>
          <a:lstStyle/>
          <a:p>
            <a:pPr defTabSz="685800" fontAlgn="base">
              <a:spcBef>
                <a:spcPct val="0"/>
              </a:spcBef>
              <a:spcAft>
                <a:spcPct val="0"/>
              </a:spcAft>
              <a:buClrTx/>
            </a:pPr>
            <a:r>
              <a:rPr lang="en-US" sz="1950" kern="1200" dirty="0">
                <a:latin typeface="Calibri"/>
                <a:ea typeface="+mn-ea"/>
                <a:cs typeface="Calibri"/>
              </a:rPr>
              <a:t>B is suboptimal</a:t>
            </a:r>
          </a:p>
        </p:txBody>
      </p:sp>
      <p:sp>
        <p:nvSpPr>
          <p:cNvPr id="26" name="TextBox 25"/>
          <p:cNvSpPr txBox="1"/>
          <p:nvPr/>
        </p:nvSpPr>
        <p:spPr>
          <a:xfrm>
            <a:off x="6972300" y="3932108"/>
            <a:ext cx="2286000" cy="392415"/>
          </a:xfrm>
          <a:prstGeom prst="rect">
            <a:avLst/>
          </a:prstGeom>
          <a:noFill/>
        </p:spPr>
        <p:txBody>
          <a:bodyPr wrap="square" rtlCol="0">
            <a:spAutoFit/>
          </a:bodyPr>
          <a:lstStyle/>
          <a:p>
            <a:pPr defTabSz="685800" fontAlgn="base">
              <a:spcBef>
                <a:spcPct val="0"/>
              </a:spcBef>
              <a:spcAft>
                <a:spcPct val="0"/>
              </a:spcAft>
              <a:buClrTx/>
            </a:pPr>
            <a:r>
              <a:rPr lang="en-US" sz="1950" kern="1200" dirty="0">
                <a:latin typeface="Calibri"/>
                <a:ea typeface="+mn-ea"/>
                <a:cs typeface="Calibri"/>
              </a:rPr>
              <a:t>h = 0 at a goal</a:t>
            </a:r>
          </a:p>
        </p:txBody>
      </p:sp>
      <p:sp>
        <p:nvSpPr>
          <p:cNvPr id="29" name="Freeform 34"/>
          <p:cNvSpPr>
            <a:spLocks/>
          </p:cNvSpPr>
          <p:nvPr/>
        </p:nvSpPr>
        <p:spPr bwMode="auto">
          <a:xfrm>
            <a:off x="6150649" y="115371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30" name="Freeform 12"/>
          <p:cNvSpPr>
            <a:spLocks/>
          </p:cNvSpPr>
          <p:nvPr/>
        </p:nvSpPr>
        <p:spPr bwMode="auto">
          <a:xfrm>
            <a:off x="5538667" y="113823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44" name="Oval 13"/>
          <p:cNvSpPr>
            <a:spLocks noChangeArrowheads="1"/>
          </p:cNvSpPr>
          <p:nvPr/>
        </p:nvSpPr>
        <p:spPr bwMode="auto">
          <a:xfrm>
            <a:off x="6380438" y="140493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5" name="Oval 14"/>
          <p:cNvSpPr>
            <a:spLocks noChangeArrowheads="1"/>
          </p:cNvSpPr>
          <p:nvPr/>
        </p:nvSpPr>
        <p:spPr bwMode="auto">
          <a:xfrm>
            <a:off x="6737626" y="139779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6" name="Text Box 15"/>
          <p:cNvSpPr txBox="1">
            <a:spLocks noChangeArrowheads="1"/>
          </p:cNvSpPr>
          <p:nvPr/>
        </p:nvSpPr>
        <p:spPr bwMode="auto">
          <a:xfrm>
            <a:off x="6478069" y="1293018"/>
            <a:ext cx="205979"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Calibri"/>
                <a:ea typeface="+mn-ea"/>
                <a:cs typeface="Calibri"/>
              </a:rPr>
              <a:t>…</a:t>
            </a:r>
          </a:p>
        </p:txBody>
      </p:sp>
      <p:sp>
        <p:nvSpPr>
          <p:cNvPr id="47" name="Oval 16"/>
          <p:cNvSpPr>
            <a:spLocks noChangeArrowheads="1"/>
          </p:cNvSpPr>
          <p:nvPr/>
        </p:nvSpPr>
        <p:spPr bwMode="auto">
          <a:xfrm>
            <a:off x="7492482" y="267057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8" name="Oval 17"/>
          <p:cNvSpPr>
            <a:spLocks noChangeArrowheads="1"/>
          </p:cNvSpPr>
          <p:nvPr/>
        </p:nvSpPr>
        <p:spPr bwMode="auto">
          <a:xfrm>
            <a:off x="5777982" y="244197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9" name="Oval 21"/>
          <p:cNvSpPr>
            <a:spLocks noChangeArrowheads="1"/>
          </p:cNvSpPr>
          <p:nvPr/>
        </p:nvSpPr>
        <p:spPr bwMode="auto">
          <a:xfrm>
            <a:off x="6554270" y="108585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50" name="Oval 27"/>
          <p:cNvSpPr>
            <a:spLocks noChangeArrowheads="1"/>
          </p:cNvSpPr>
          <p:nvPr/>
        </p:nvSpPr>
        <p:spPr bwMode="auto">
          <a:xfrm>
            <a:off x="6063732" y="192762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187047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2661195"/>
            <a:ext cx="193122" cy="180826"/>
          </a:xfrm>
          <a:prstGeom prst="rect">
            <a:avLst/>
          </a:prstGeom>
          <a:noFill/>
          <a:ln/>
          <a:effectLst/>
        </p:spPr>
      </p:pic>
      <p:sp>
        <p:nvSpPr>
          <p:cNvPr id="56" name="Oval 55"/>
          <p:cNvSpPr/>
          <p:nvPr/>
        </p:nvSpPr>
        <p:spPr>
          <a:xfrm rot="359986">
            <a:off x="5280714" y="226429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srgbClr val="FFFFFF"/>
              </a:solidFill>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2400300"/>
            <a:ext cx="193363" cy="193363"/>
          </a:xfrm>
          <a:prstGeom prst="rect">
            <a:avLst/>
          </a:prstGeom>
          <a:noFill/>
          <a:ln/>
          <a:effectLst/>
        </p:spPr>
      </p:pic>
    </p:spTree>
    <p:extLst>
      <p:ext uri="{BB962C8B-B14F-4D97-AF65-F5344CB8AC3E}">
        <p14:creationId xmlns:p14="http://schemas.microsoft.com/office/powerpoint/2010/main" val="2893214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ounded Rectangular Callout 53"/>
          <p:cNvSpPr/>
          <p:nvPr/>
        </p:nvSpPr>
        <p:spPr>
          <a:xfrm>
            <a:off x="5543550" y="3600450"/>
            <a:ext cx="2800350" cy="685800"/>
          </a:xfrm>
          <a:prstGeom prst="wedgeRoundRectCallout">
            <a:avLst>
              <a:gd name="adj1" fmla="val -141787"/>
              <a:gd name="adj2" fmla="val -6425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srgbClr val="FFFFFF"/>
              </a:solidFill>
              <a:latin typeface="Calibri"/>
              <a:cs typeface="Calibri"/>
            </a:endParaRPr>
          </a:p>
        </p:txBody>
      </p:sp>
      <p:sp>
        <p:nvSpPr>
          <p:cNvPr id="19459" name="Rectangle 2"/>
          <p:cNvSpPr>
            <a:spLocks noGrp="1" noChangeArrowheads="1"/>
          </p:cNvSpPr>
          <p:nvPr>
            <p:ph type="title"/>
          </p:nvPr>
        </p:nvSpPr>
        <p:spPr/>
        <p:txBody>
          <a:bodyPr/>
          <a:lstStyle/>
          <a:p>
            <a:r>
              <a:rPr lang="en-US" dirty="0">
                <a:solidFill>
                  <a:srgbClr val="0070C0"/>
                </a:solidFill>
                <a:latin typeface="Calibri"/>
                <a:cs typeface="Calibri"/>
              </a:rPr>
              <a:t>Optimality of A* Tree Search: Blocking</a:t>
            </a:r>
          </a:p>
        </p:txBody>
      </p:sp>
      <p:sp>
        <p:nvSpPr>
          <p:cNvPr id="782339" name="Rectangle 3"/>
          <p:cNvSpPr>
            <a:spLocks noGrp="1" noChangeArrowheads="1"/>
          </p:cNvSpPr>
          <p:nvPr>
            <p:ph idx="1"/>
          </p:nvPr>
        </p:nvSpPr>
        <p:spPr>
          <a:xfrm>
            <a:off x="342900" y="1063228"/>
            <a:ext cx="3714750" cy="3394472"/>
          </a:xfrm>
        </p:spPr>
        <p:txBody>
          <a:bodyPr/>
          <a:lstStyle/>
          <a:p>
            <a:pPr eaLnBrk="1" hangingPunct="1">
              <a:buFont typeface="Wingdings" pitchFamily="2" charset="2"/>
              <a:buNone/>
            </a:pPr>
            <a:r>
              <a:rPr lang="en-US" sz="1800" dirty="0">
                <a:solidFill>
                  <a:schemeClr val="accent1">
                    <a:lumMod val="75000"/>
                  </a:schemeClr>
                </a:solidFill>
                <a:latin typeface="Calibri"/>
                <a:cs typeface="Calibri"/>
              </a:rPr>
              <a:t>Proof:</a:t>
            </a:r>
          </a:p>
          <a:p>
            <a:pPr eaLnBrk="1" hangingPunct="1"/>
            <a:r>
              <a:rPr lang="en-US" sz="1800" dirty="0">
                <a:solidFill>
                  <a:srgbClr val="E69138"/>
                </a:solidFill>
                <a:latin typeface="Calibri"/>
                <a:cs typeface="Calibri"/>
              </a:rPr>
              <a:t>Imagine B is on the fringe</a:t>
            </a:r>
          </a:p>
          <a:p>
            <a:r>
              <a:rPr lang="en-US" sz="1800" dirty="0">
                <a:solidFill>
                  <a:srgbClr val="E69138"/>
                </a:solidFill>
                <a:latin typeface="Calibri"/>
                <a:cs typeface="Calibri"/>
              </a:rPr>
              <a:t>Some ancestor </a:t>
            </a:r>
            <a:r>
              <a:rPr lang="en-US" sz="1800" i="1" dirty="0">
                <a:solidFill>
                  <a:srgbClr val="E69138"/>
                </a:solidFill>
                <a:latin typeface="Calibri"/>
                <a:cs typeface="Calibri"/>
              </a:rPr>
              <a:t>n</a:t>
            </a:r>
            <a:r>
              <a:rPr lang="en-US" sz="1800" dirty="0">
                <a:solidFill>
                  <a:srgbClr val="E69138"/>
                </a:solidFill>
                <a:latin typeface="Calibri"/>
                <a:cs typeface="Calibri"/>
              </a:rPr>
              <a:t> of A is on the fringe, too (maybe A!)</a:t>
            </a:r>
          </a:p>
          <a:p>
            <a:pPr eaLnBrk="1" hangingPunct="1"/>
            <a:r>
              <a:rPr lang="en-US" sz="1800" dirty="0">
                <a:solidFill>
                  <a:srgbClr val="E69138"/>
                </a:solidFill>
                <a:latin typeface="Calibri"/>
                <a:cs typeface="Calibri"/>
              </a:rPr>
              <a:t>Claim: </a:t>
            </a:r>
            <a:r>
              <a:rPr lang="en-US" sz="1800" i="1" dirty="0">
                <a:solidFill>
                  <a:srgbClr val="E69138"/>
                </a:solidFill>
                <a:latin typeface="Calibri"/>
                <a:cs typeface="Calibri"/>
              </a:rPr>
              <a:t>n</a:t>
            </a:r>
            <a:r>
              <a:rPr lang="en-US" sz="1800" dirty="0">
                <a:solidFill>
                  <a:srgbClr val="E69138"/>
                </a:solidFill>
                <a:latin typeface="Calibri"/>
                <a:cs typeface="Calibri"/>
              </a:rPr>
              <a:t> will be expanded before B</a:t>
            </a:r>
          </a:p>
          <a:p>
            <a:pPr marL="685782" lvl="1" indent="-342900">
              <a:buFont typeface="+mj-lt"/>
              <a:buAutoNum type="arabicPeriod"/>
            </a:pPr>
            <a:r>
              <a:rPr lang="en-US" sz="1800" dirty="0">
                <a:latin typeface="Calibri"/>
                <a:cs typeface="Calibri"/>
              </a:rPr>
              <a:t>f(n) is less or equal to f(A)</a:t>
            </a:r>
          </a:p>
          <a:p>
            <a:pPr marL="685782" lvl="1" indent="-342900">
              <a:buFont typeface="+mj-lt"/>
              <a:buAutoNum type="arabicPeriod"/>
            </a:pPr>
            <a:r>
              <a:rPr lang="en-US" sz="1800" dirty="0">
                <a:latin typeface="Calibri"/>
                <a:cs typeface="Calibri"/>
              </a:rPr>
              <a:t>f(A) is less than f(B)</a:t>
            </a:r>
          </a:p>
          <a:p>
            <a:pPr marL="685782" lvl="1" indent="-342900">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solidFill>
                  <a:srgbClr val="E69138"/>
                </a:solidFill>
                <a:latin typeface="Calibri"/>
                <a:cs typeface="Calibri"/>
              </a:rPr>
              <a:t>All ancestors of A expand before B</a:t>
            </a:r>
          </a:p>
          <a:p>
            <a:pPr eaLnBrk="1" hangingPunct="1"/>
            <a:r>
              <a:rPr lang="en-US" sz="1800" dirty="0">
                <a:solidFill>
                  <a:srgbClr val="E69138"/>
                </a:solidFill>
                <a:latin typeface="Calibri"/>
                <a:cs typeface="Calibri"/>
              </a:rPr>
              <a:t>A expands before B</a:t>
            </a:r>
          </a:p>
          <a:p>
            <a:pPr eaLnBrk="1" hangingPunct="1"/>
            <a:r>
              <a:rPr lang="en-US" sz="1800" dirty="0">
                <a:solidFill>
                  <a:srgbClr val="E69138"/>
                </a:solidFill>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3829051"/>
            <a:ext cx="2333051" cy="239048"/>
          </a:xfrm>
          <a:prstGeom prst="rect">
            <a:avLst/>
          </a:prstGeom>
          <a:noFill/>
          <a:ln/>
          <a:effectLst/>
        </p:spPr>
      </p:pic>
      <p:sp>
        <p:nvSpPr>
          <p:cNvPr id="29" name="Freeform 34"/>
          <p:cNvSpPr>
            <a:spLocks/>
          </p:cNvSpPr>
          <p:nvPr/>
        </p:nvSpPr>
        <p:spPr bwMode="auto">
          <a:xfrm>
            <a:off x="6150649" y="115371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30" name="Freeform 12"/>
          <p:cNvSpPr>
            <a:spLocks/>
          </p:cNvSpPr>
          <p:nvPr/>
        </p:nvSpPr>
        <p:spPr bwMode="auto">
          <a:xfrm>
            <a:off x="5538667" y="113823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pPr defTabSz="685800" fontAlgn="base">
              <a:spcBef>
                <a:spcPct val="0"/>
              </a:spcBef>
              <a:spcAft>
                <a:spcPct val="0"/>
              </a:spcAft>
              <a:buClrTx/>
            </a:pPr>
            <a:endParaRPr lang="en-US" sz="1350" kern="1200">
              <a:latin typeface="Calibri"/>
              <a:ea typeface="+mn-ea"/>
              <a:cs typeface="Calibri"/>
            </a:endParaRPr>
          </a:p>
        </p:txBody>
      </p:sp>
      <p:sp>
        <p:nvSpPr>
          <p:cNvPr id="44" name="Oval 13"/>
          <p:cNvSpPr>
            <a:spLocks noChangeArrowheads="1"/>
          </p:cNvSpPr>
          <p:nvPr/>
        </p:nvSpPr>
        <p:spPr bwMode="auto">
          <a:xfrm>
            <a:off x="6380438" y="140493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5" name="Oval 14"/>
          <p:cNvSpPr>
            <a:spLocks noChangeArrowheads="1"/>
          </p:cNvSpPr>
          <p:nvPr/>
        </p:nvSpPr>
        <p:spPr bwMode="auto">
          <a:xfrm>
            <a:off x="6737626" y="139779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6" name="Text Box 15"/>
          <p:cNvSpPr txBox="1">
            <a:spLocks noChangeArrowheads="1"/>
          </p:cNvSpPr>
          <p:nvPr/>
        </p:nvSpPr>
        <p:spPr bwMode="auto">
          <a:xfrm>
            <a:off x="6478069" y="1293018"/>
            <a:ext cx="205979" cy="276997"/>
          </a:xfrm>
          <a:prstGeom prst="rect">
            <a:avLst/>
          </a:prstGeom>
          <a:noFill/>
          <a:ln w="9525">
            <a:noFill/>
            <a:miter lim="800000"/>
            <a:headEnd/>
            <a:tailEnd/>
          </a:ln>
        </p:spPr>
        <p:txBody>
          <a:bodyPr lIns="68579" tIns="34289" rIns="68579" bIns="34289">
            <a:spAutoFit/>
          </a:bodyPr>
          <a:lstStyle/>
          <a:p>
            <a:pPr defTabSz="685800" fontAlgn="base">
              <a:spcBef>
                <a:spcPct val="50000"/>
              </a:spcBef>
              <a:spcAft>
                <a:spcPct val="0"/>
              </a:spcAft>
              <a:buClrTx/>
            </a:pPr>
            <a:r>
              <a:rPr lang="en-US" sz="1350" kern="1200">
                <a:latin typeface="Calibri"/>
                <a:ea typeface="+mn-ea"/>
                <a:cs typeface="Calibri"/>
              </a:rPr>
              <a:t>…</a:t>
            </a:r>
          </a:p>
        </p:txBody>
      </p:sp>
      <p:sp>
        <p:nvSpPr>
          <p:cNvPr id="47" name="Oval 16"/>
          <p:cNvSpPr>
            <a:spLocks noChangeArrowheads="1"/>
          </p:cNvSpPr>
          <p:nvPr/>
        </p:nvSpPr>
        <p:spPr bwMode="auto">
          <a:xfrm>
            <a:off x="7492482" y="267057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8" name="Oval 17"/>
          <p:cNvSpPr>
            <a:spLocks noChangeArrowheads="1"/>
          </p:cNvSpPr>
          <p:nvPr/>
        </p:nvSpPr>
        <p:spPr bwMode="auto">
          <a:xfrm>
            <a:off x="5777982" y="244197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49" name="Oval 21"/>
          <p:cNvSpPr>
            <a:spLocks noChangeArrowheads="1"/>
          </p:cNvSpPr>
          <p:nvPr/>
        </p:nvSpPr>
        <p:spPr bwMode="auto">
          <a:xfrm>
            <a:off x="6554270" y="108585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sp>
        <p:nvSpPr>
          <p:cNvPr id="50" name="Oval 27"/>
          <p:cNvSpPr>
            <a:spLocks noChangeArrowheads="1"/>
          </p:cNvSpPr>
          <p:nvPr/>
        </p:nvSpPr>
        <p:spPr bwMode="auto">
          <a:xfrm>
            <a:off x="6063732" y="192762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pPr defTabSz="685800" fontAlgn="base">
              <a:spcBef>
                <a:spcPct val="0"/>
              </a:spcBef>
              <a:spcAft>
                <a:spcPct val="0"/>
              </a:spcAft>
              <a:buClrTx/>
            </a:pPr>
            <a:endParaRPr lang="en-US" sz="1350" kern="1200">
              <a:latin typeface="Calibri"/>
              <a:ea typeface="+mn-ea"/>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187047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2661195"/>
            <a:ext cx="193122" cy="180826"/>
          </a:xfrm>
          <a:prstGeom prst="rect">
            <a:avLst/>
          </a:prstGeom>
          <a:noFill/>
          <a:ln/>
          <a:effectLst/>
        </p:spPr>
      </p:pic>
      <p:sp>
        <p:nvSpPr>
          <p:cNvPr id="23" name="Oval 22"/>
          <p:cNvSpPr/>
          <p:nvPr/>
        </p:nvSpPr>
        <p:spPr>
          <a:xfrm rot="1372885">
            <a:off x="5480663" y="198934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srgbClr val="FFFFFF"/>
              </a:solidFill>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2400300"/>
            <a:ext cx="193363" cy="193363"/>
          </a:xfrm>
          <a:prstGeom prst="rect">
            <a:avLst/>
          </a:prstGeom>
          <a:noFill/>
          <a:ln/>
          <a:effectLst/>
        </p:spPr>
      </p:pic>
    </p:spTree>
    <p:extLst>
      <p:ext uri="{BB962C8B-B14F-4D97-AF65-F5344CB8AC3E}">
        <p14:creationId xmlns:p14="http://schemas.microsoft.com/office/powerpoint/2010/main" val="422575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377190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137160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a:latin typeface="Calibri"/>
                <a:cs typeface="Calibri"/>
              </a:rPr>
              <a:t>UCS </a:t>
            </a:r>
            <a:r>
              <a:rPr lang="en-US" dirty="0" err="1">
                <a:latin typeface="Calibri"/>
                <a:cs typeface="Calibri"/>
              </a:rPr>
              <a:t>vs</a:t>
            </a:r>
            <a:r>
              <a:rPr lang="en-US" dirty="0">
                <a:latin typeface="Calibri"/>
                <a:cs typeface="Calibri"/>
              </a:rPr>
              <a:t> A* Contours</a:t>
            </a:r>
          </a:p>
        </p:txBody>
      </p:sp>
      <p:sp>
        <p:nvSpPr>
          <p:cNvPr id="21509" name="Rectangle 3"/>
          <p:cNvSpPr>
            <a:spLocks noGrp="1" noChangeArrowheads="1"/>
          </p:cNvSpPr>
          <p:nvPr>
            <p:ph idx="1"/>
          </p:nvPr>
        </p:nvSpPr>
        <p:spPr>
          <a:xfrm>
            <a:off x="571500" y="1234678"/>
            <a:ext cx="5029200" cy="3394472"/>
          </a:xfrm>
        </p:spPr>
        <p:txBody>
          <a:bodyPr/>
          <a:lstStyle/>
          <a:p>
            <a:pPr eaLnBrk="1" hangingPunct="1"/>
            <a:r>
              <a:rPr lang="en-US" dirty="0">
                <a:solidFill>
                  <a:srgbClr val="E69138"/>
                </a:solidFill>
                <a:latin typeface="Calibri"/>
                <a:cs typeface="Calibri"/>
              </a:rPr>
              <a:t>Uniform-cost expands equally in all “directions”</a:t>
            </a:r>
          </a:p>
          <a:p>
            <a:pPr lvl="1"/>
            <a:endParaRPr lang="en-US" dirty="0">
              <a:solidFill>
                <a:srgbClr val="E69138"/>
              </a:solidFill>
              <a:latin typeface="Calibri"/>
              <a:cs typeface="Calibri"/>
            </a:endParaRPr>
          </a:p>
          <a:p>
            <a:pPr lvl="1"/>
            <a:endParaRPr lang="en-US" dirty="0">
              <a:solidFill>
                <a:srgbClr val="E69138"/>
              </a:solidFill>
              <a:latin typeface="Calibri"/>
              <a:cs typeface="Calibri"/>
            </a:endParaRPr>
          </a:p>
          <a:p>
            <a:pPr lvl="1"/>
            <a:endParaRPr lang="en-US" dirty="0">
              <a:solidFill>
                <a:srgbClr val="E69138"/>
              </a:solidFill>
              <a:latin typeface="Calibri"/>
              <a:cs typeface="Calibri"/>
            </a:endParaRPr>
          </a:p>
          <a:p>
            <a:pPr eaLnBrk="1" hangingPunct="1"/>
            <a:r>
              <a:rPr lang="en-US" dirty="0">
                <a:solidFill>
                  <a:srgbClr val="E69138"/>
                </a:solidFill>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195381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04073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197048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05859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169783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395287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05765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394335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05430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382905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nimBg="1"/>
      <p:bldP spid="21507" grpId="0" animBg="1"/>
      <p:bldP spid="21509" grpId="0" build="p"/>
      <p:bldP spid="21510" grpId="0" animBg="1"/>
      <p:bldP spid="21511" grpId="0"/>
      <p:bldP spid="21512" grpId="0" animBg="1"/>
      <p:bldP spid="21513" grpId="0"/>
      <p:bldP spid="21514" grpId="0" animBg="1"/>
      <p:bldP spid="21515" grpId="0" animBg="1"/>
      <p:bldP spid="21516" grpId="0"/>
      <p:bldP spid="21517" grpId="0" animBg="1"/>
      <p:bldP spid="21518" grpId="0"/>
      <p:bldP spid="215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26775" y="236525"/>
            <a:ext cx="161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4A86E8"/>
                </a:solidFill>
              </a:rPr>
              <a:t>INTRODUCTION</a:t>
            </a:r>
            <a:endParaRPr sz="100" b="1" dirty="0">
              <a:solidFill>
                <a:srgbClr val="4A86E8"/>
              </a:solidFill>
            </a:endParaRPr>
          </a:p>
          <a:p>
            <a:pPr marL="0" lvl="0" indent="0" algn="l" rtl="0">
              <a:spcBef>
                <a:spcPts val="0"/>
              </a:spcBef>
              <a:spcAft>
                <a:spcPts val="0"/>
              </a:spcAft>
              <a:buNone/>
            </a:pPr>
            <a:endParaRPr dirty="0"/>
          </a:p>
        </p:txBody>
      </p:sp>
      <p:sp>
        <p:nvSpPr>
          <p:cNvPr id="67" name="Google Shape;67;p14"/>
          <p:cNvSpPr txBox="1">
            <a:spLocks noGrp="1"/>
          </p:cNvSpPr>
          <p:nvPr>
            <p:ph type="body" idx="1"/>
          </p:nvPr>
        </p:nvSpPr>
        <p:spPr>
          <a:xfrm>
            <a:off x="311700" y="586275"/>
            <a:ext cx="8520600" cy="8865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 sz="1400" dirty="0">
                <a:solidFill>
                  <a:srgbClr val="E69138"/>
                </a:solidFill>
                <a:latin typeface="Oswald"/>
                <a:ea typeface="Oswald"/>
                <a:cs typeface="Oswald"/>
                <a:sym typeface="Oswald"/>
              </a:rPr>
              <a:t>The main objective of the project is to design algorithms to implement foundational searching algorithms concepts, like depth-first, breadth-first, uniform cost, and A* search in a game (here PACMAN).</a:t>
            </a:r>
            <a:endParaRPr sz="1400" dirty="0">
              <a:solidFill>
                <a:srgbClr val="E69138"/>
              </a:solidFill>
              <a:latin typeface="Oswald"/>
              <a:ea typeface="Oswald"/>
              <a:cs typeface="Oswald"/>
              <a:sym typeface="Oswald"/>
            </a:endParaRPr>
          </a:p>
          <a:p>
            <a:pPr marL="0" lvl="0" indent="0" algn="l" rtl="0">
              <a:spcBef>
                <a:spcPts val="0"/>
              </a:spcBef>
              <a:spcAft>
                <a:spcPts val="1600"/>
              </a:spcAft>
              <a:buNone/>
            </a:pPr>
            <a:endParaRPr dirty="0"/>
          </a:p>
        </p:txBody>
      </p:sp>
      <p:sp>
        <p:nvSpPr>
          <p:cNvPr id="68" name="Google Shape;68;p14"/>
          <p:cNvSpPr txBox="1"/>
          <p:nvPr/>
        </p:nvSpPr>
        <p:spPr>
          <a:xfrm>
            <a:off x="329450" y="1727500"/>
            <a:ext cx="5435400" cy="3114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 dirty="0">
                <a:solidFill>
                  <a:srgbClr val="4A86E8"/>
                </a:solidFill>
                <a:latin typeface="Oswald"/>
                <a:ea typeface="Oswald"/>
                <a:cs typeface="Oswald"/>
                <a:sym typeface="Oswald"/>
              </a:rPr>
              <a:t>GAME ENVIRONMENT</a:t>
            </a:r>
            <a:endParaRPr dirty="0">
              <a:solidFill>
                <a:srgbClr val="4A86E8"/>
              </a:solidFill>
              <a:latin typeface="Oswald"/>
              <a:ea typeface="Oswald"/>
              <a:cs typeface="Oswald"/>
              <a:sym typeface="Oswald"/>
            </a:endParaRPr>
          </a:p>
          <a:p>
            <a:pPr marL="0" lvl="0" indent="0" algn="l" rtl="0">
              <a:lnSpc>
                <a:spcPct val="130000"/>
              </a:lnSpc>
              <a:spcBef>
                <a:spcPts val="1000"/>
              </a:spcBef>
              <a:spcAft>
                <a:spcPts val="0"/>
              </a:spcAft>
              <a:buNone/>
            </a:pPr>
            <a:r>
              <a:rPr lang="en" dirty="0">
                <a:solidFill>
                  <a:srgbClr val="E69138"/>
                </a:solidFill>
                <a:latin typeface="Oswald"/>
                <a:ea typeface="Oswald"/>
                <a:cs typeface="Oswald"/>
                <a:sym typeface="Oswald"/>
              </a:rPr>
              <a:t>This is an environment that can easily map onto the general definitions of search problems and decision processes. These are what characterize most approaches to artificial intelligence.</a:t>
            </a:r>
            <a:endParaRPr dirty="0">
              <a:solidFill>
                <a:srgbClr val="E69138"/>
              </a:solidFill>
              <a:latin typeface="Oswald"/>
              <a:ea typeface="Oswald"/>
              <a:cs typeface="Oswald"/>
              <a:sym typeface="Oswald"/>
            </a:endParaRPr>
          </a:p>
          <a:p>
            <a:pPr marL="0" lvl="0" indent="0" algn="l" rtl="0">
              <a:lnSpc>
                <a:spcPct val="130000"/>
              </a:lnSpc>
              <a:spcBef>
                <a:spcPts val="1000"/>
              </a:spcBef>
              <a:spcAft>
                <a:spcPts val="0"/>
              </a:spcAft>
              <a:buNone/>
            </a:pPr>
            <a:r>
              <a:rPr lang="en" dirty="0">
                <a:solidFill>
                  <a:srgbClr val="E69138"/>
                </a:solidFill>
                <a:latin typeface="Oswald"/>
                <a:ea typeface="Oswald"/>
                <a:cs typeface="Oswald"/>
                <a:sym typeface="Oswald"/>
              </a:rPr>
              <a:t>Pac-Man consists of objects moving around on a set of squares that can be modeled as a grid. At any given time Pac-Man occupies a square and faces one of the four directions: north, south, east, or west. There may be walls in between the square or entire squares might be blocked by walls. Regardless, the location of Pac-Man is determined by the x and y coordinates of the grid as such:</a:t>
            </a:r>
            <a:endParaRPr dirty="0">
              <a:solidFill>
                <a:srgbClr val="E69138"/>
              </a:solidFill>
              <a:latin typeface="Oswald"/>
              <a:ea typeface="Oswald"/>
              <a:cs typeface="Oswald"/>
              <a:sym typeface="Oswald"/>
            </a:endParaRPr>
          </a:p>
          <a:p>
            <a:pPr marL="0" lvl="0" indent="0" algn="l" rtl="0">
              <a:spcBef>
                <a:spcPts val="0"/>
              </a:spcBef>
              <a:spcAft>
                <a:spcPts val="0"/>
              </a:spcAft>
              <a:buNone/>
            </a:pPr>
            <a:endParaRPr dirty="0">
              <a:solidFill>
                <a:srgbClr val="4A86E8"/>
              </a:solidFill>
              <a:latin typeface="Oswald"/>
              <a:ea typeface="Oswald"/>
              <a:cs typeface="Oswald"/>
              <a:sym typeface="Oswald"/>
            </a:endParaRPr>
          </a:p>
        </p:txBody>
      </p:sp>
      <p:pic>
        <p:nvPicPr>
          <p:cNvPr id="69" name="Google Shape;69;p14"/>
          <p:cNvPicPr preferRelativeResize="0"/>
          <p:nvPr/>
        </p:nvPicPr>
        <p:blipFill>
          <a:blip r:embed="rId3">
            <a:alphaModFix/>
          </a:blip>
          <a:stretch>
            <a:fillRect/>
          </a:stretch>
        </p:blipFill>
        <p:spPr>
          <a:xfrm>
            <a:off x="5917250" y="1625175"/>
            <a:ext cx="3074350" cy="30833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Video of Demo Contours</a:t>
            </a:r>
          </a:p>
        </p:txBody>
      </p:sp>
      <p:pic>
        <p:nvPicPr>
          <p:cNvPr id="3" name="Empty-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7705" y="1502892"/>
            <a:ext cx="2988897" cy="2505732"/>
          </a:xfrm>
          <a:prstGeom prst="rect">
            <a:avLst/>
          </a:prstGeom>
        </p:spPr>
      </p:pic>
      <p:pic>
        <p:nvPicPr>
          <p:cNvPr id="4" name="Empty-greedy.mp4">
            <a:hlinkClick r:id="" action="ppaction://media"/>
            <a:extLst>
              <a:ext uri="{FF2B5EF4-FFF2-40B4-BE49-F238E27FC236}">
                <a16:creationId xmlns:a16="http://schemas.microsoft.com/office/drawing/2014/main" id="{D6FA69DB-39A4-4EEE-B731-C47AA2F8B3B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046602" y="1502892"/>
            <a:ext cx="3021015" cy="2532658"/>
          </a:xfrm>
          <a:prstGeom prst="rect">
            <a:avLst/>
          </a:prstGeom>
        </p:spPr>
      </p:pic>
      <p:pic>
        <p:nvPicPr>
          <p:cNvPr id="5" name="Empty-astar.mp4">
            <a:hlinkClick r:id="" action="ppaction://media"/>
            <a:extLst>
              <a:ext uri="{FF2B5EF4-FFF2-40B4-BE49-F238E27FC236}">
                <a16:creationId xmlns:a16="http://schemas.microsoft.com/office/drawing/2014/main" id="{FB1C5869-17CF-4FE9-9256-2268649DB729}"/>
              </a:ext>
            </a:extLst>
          </p:cNvPr>
          <p:cNvPicPr>
            <a:picLocks noChangeAspect="1"/>
          </p:cNvPicPr>
          <p:nvPr>
            <a:videoFile r:link="rId6"/>
            <p:extLst>
              <p:ext uri="{DAA4B4D4-6D71-4841-9C94-3DE7FCFB9230}">
                <p14:media xmlns:p14="http://schemas.microsoft.com/office/powerpoint/2010/main" r:embed="rId5"/>
              </p:ext>
            </p:extLst>
          </p:nvPr>
        </p:nvPicPr>
        <p:blipFill>
          <a:blip r:embed="rId8"/>
          <a:stretch>
            <a:fillRect/>
          </a:stretch>
        </p:blipFill>
        <p:spPr>
          <a:xfrm>
            <a:off x="6067617" y="1502892"/>
            <a:ext cx="3018678" cy="2530699"/>
          </a:xfrm>
          <a:prstGeom prst="rect">
            <a:avLst/>
          </a:prstGeom>
        </p:spPr>
      </p:pic>
      <p:sp>
        <p:nvSpPr>
          <p:cNvPr id="7" name="TextBox 6">
            <a:extLst>
              <a:ext uri="{FF2B5EF4-FFF2-40B4-BE49-F238E27FC236}">
                <a16:creationId xmlns:a16="http://schemas.microsoft.com/office/drawing/2014/main" id="{A0593088-9290-4E3F-8CB8-3B298CA18CB2}"/>
              </a:ext>
            </a:extLst>
          </p:cNvPr>
          <p:cNvSpPr txBox="1"/>
          <p:nvPr/>
        </p:nvSpPr>
        <p:spPr bwMode="auto">
          <a:xfrm>
            <a:off x="1242391" y="4343400"/>
            <a:ext cx="914400" cy="400108"/>
          </a:xfrm>
          <a:prstGeom prst="rect">
            <a:avLst/>
          </a:prstGeom>
          <a:noFill/>
          <a:ln w="9525">
            <a:noFill/>
            <a:miter lim="800000"/>
            <a:headEnd/>
            <a:tailEnd/>
          </a:ln>
        </p:spPr>
        <p:txBody>
          <a:bodyPr wrap="square" lIns="91438" tIns="45719" rIns="91438" bIns="45719" rtlCol="0">
            <a:spAutoFit/>
          </a:bodyPr>
          <a:lstStyle/>
          <a:p>
            <a:r>
              <a:rPr lang="en-GB" sz="2000" dirty="0">
                <a:solidFill>
                  <a:srgbClr val="E69138"/>
                </a:solidFill>
                <a:latin typeface="Calibri"/>
                <a:cs typeface="Calibri"/>
              </a:rPr>
              <a:t>UCS</a:t>
            </a:r>
            <a:endParaRPr lang="en-IN" sz="2000" dirty="0">
              <a:solidFill>
                <a:srgbClr val="E69138"/>
              </a:solidFill>
              <a:latin typeface="Calibri"/>
              <a:cs typeface="Calibri"/>
            </a:endParaRPr>
          </a:p>
        </p:txBody>
      </p:sp>
      <p:sp>
        <p:nvSpPr>
          <p:cNvPr id="8" name="Rectangle 7">
            <a:extLst>
              <a:ext uri="{FF2B5EF4-FFF2-40B4-BE49-F238E27FC236}">
                <a16:creationId xmlns:a16="http://schemas.microsoft.com/office/drawing/2014/main" id="{64082E6A-E49D-444C-9866-3A7B69B2ADE7}"/>
              </a:ext>
            </a:extLst>
          </p:cNvPr>
          <p:cNvSpPr/>
          <p:nvPr/>
        </p:nvSpPr>
        <p:spPr>
          <a:xfrm>
            <a:off x="4129748" y="4343400"/>
            <a:ext cx="1018227" cy="400110"/>
          </a:xfrm>
          <a:prstGeom prst="rect">
            <a:avLst/>
          </a:prstGeom>
        </p:spPr>
        <p:txBody>
          <a:bodyPr wrap="none">
            <a:spAutoFit/>
          </a:bodyPr>
          <a:lstStyle/>
          <a:p>
            <a:r>
              <a:rPr lang="en-GB" sz="2000" dirty="0">
                <a:solidFill>
                  <a:srgbClr val="E69138"/>
                </a:solidFill>
                <a:latin typeface="Calibri"/>
                <a:cs typeface="Calibri"/>
              </a:rPr>
              <a:t>GREEDY</a:t>
            </a:r>
            <a:endParaRPr lang="en-IN" sz="2000" dirty="0">
              <a:solidFill>
                <a:srgbClr val="E69138"/>
              </a:solidFill>
              <a:latin typeface="Calibri"/>
              <a:cs typeface="Calibri"/>
            </a:endParaRPr>
          </a:p>
        </p:txBody>
      </p:sp>
      <p:sp>
        <p:nvSpPr>
          <p:cNvPr id="9" name="TextBox 8">
            <a:extLst>
              <a:ext uri="{FF2B5EF4-FFF2-40B4-BE49-F238E27FC236}">
                <a16:creationId xmlns:a16="http://schemas.microsoft.com/office/drawing/2014/main" id="{05106680-B739-4436-9E27-7860AEC2C0B3}"/>
              </a:ext>
            </a:extLst>
          </p:cNvPr>
          <p:cNvSpPr txBox="1"/>
          <p:nvPr/>
        </p:nvSpPr>
        <p:spPr bwMode="auto">
          <a:xfrm flipH="1">
            <a:off x="7172585" y="4343400"/>
            <a:ext cx="635112" cy="369330"/>
          </a:xfrm>
          <a:prstGeom prst="rect">
            <a:avLst/>
          </a:prstGeom>
          <a:noFill/>
          <a:ln w="9525">
            <a:noFill/>
            <a:miter lim="800000"/>
            <a:headEnd/>
            <a:tailEnd/>
          </a:ln>
        </p:spPr>
        <p:txBody>
          <a:bodyPr wrap="square" lIns="91438" tIns="45719" rIns="91438" bIns="45719" rtlCol="0">
            <a:spAutoFit/>
          </a:bodyPr>
          <a:lstStyle/>
          <a:p>
            <a:r>
              <a:rPr lang="en-GB" sz="1800" dirty="0">
                <a:solidFill>
                  <a:srgbClr val="E69138"/>
                </a:solidFill>
                <a:latin typeface="Calibri"/>
                <a:cs typeface="Calibri"/>
              </a:rPr>
              <a:t>A*</a:t>
            </a:r>
            <a:endParaRPr lang="en-IN" sz="1800" dirty="0">
              <a:solidFill>
                <a:srgbClr val="E69138"/>
              </a:solidFill>
              <a:latin typeface="Calibri"/>
              <a:cs typeface="Calibri"/>
            </a:endParaRPr>
          </a:p>
        </p:txBody>
      </p:sp>
    </p:spTree>
    <p:extLst>
      <p:ext uri="{BB962C8B-B14F-4D97-AF65-F5344CB8AC3E}">
        <p14:creationId xmlns:p14="http://schemas.microsoft.com/office/powerpoint/2010/main" val="263082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33"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266" fill="hold"/>
                                        <p:tgtEl>
                                          <p:spTgt spid="5"/>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video>
              <p:cMediaNode vol="80000">
                <p:cTn id="33" fill="hold" display="0">
                  <p:stCondLst>
                    <p:cond delay="indefinite"/>
                  </p:stCondLst>
                </p:cTn>
                <p:tgtEl>
                  <p:spTgt spid="4"/>
                </p:tgtEl>
              </p:cMediaNode>
            </p:video>
            <p:seq concurrent="1" nextAc="seek">
              <p:cTn id="34" restart="whenNotActive" fill="hold" evtFilter="cancelBubble" nodeType="interactiveSeq">
                <p:stCondLst>
                  <p:cond evt="onClick" delay="0">
                    <p:tgtEl>
                      <p:spTgt spid="4"/>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4"/>
                                        </p:tgtEl>
                                      </p:cBhvr>
                                    </p:cmd>
                                  </p:childTnLst>
                                </p:cTn>
                              </p:par>
                            </p:childTnLst>
                          </p:cTn>
                        </p:par>
                      </p:childTnLst>
                    </p:cTn>
                  </p:par>
                </p:childTnLst>
              </p:cTn>
              <p:nextCondLst>
                <p:cond evt="onClick" delay="0">
                  <p:tgtEl>
                    <p:spTgt spid="4"/>
                  </p:tgtEl>
                </p:cond>
              </p:nextCondLst>
            </p:seq>
            <p:video>
              <p:cMediaNode vol="80000">
                <p:cTn id="39" fill="hold" display="0">
                  <p:stCondLst>
                    <p:cond delay="indefinite"/>
                  </p:stCondLst>
                </p:cTn>
                <p:tgtEl>
                  <p:spTgt spid="5"/>
                </p:tgtEl>
              </p:cMediaNode>
            </p:video>
            <p:seq concurrent="1" nextAc="seek">
              <p:cTn id="40" restart="whenNotActive" fill="hold" evtFilter="cancelBubble" nodeType="interactiveSeq">
                <p:stCondLst>
                  <p:cond evt="onClick" delay="0">
                    <p:tgtEl>
                      <p:spTgt spid="5"/>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5"/>
                                        </p:tgtEl>
                                      </p:cBhvr>
                                    </p:cmd>
                                  </p:childTnLst>
                                </p:cTn>
                              </p:par>
                            </p:childTnLst>
                          </p:cTn>
                        </p:par>
                      </p:childTnLst>
                    </p:cTn>
                  </p:par>
                </p:childTnLst>
              </p:cTn>
              <p:nextCondLst>
                <p:cond evt="onClick" delay="0">
                  <p:tgtEl>
                    <p:spTgt spid="5"/>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79285"/>
            <a:ext cx="2743200" cy="1537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1779285"/>
            <a:ext cx="2716411"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8022" y="1779285"/>
            <a:ext cx="2637379"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p:cNvSpPr txBox="1"/>
          <p:nvPr/>
        </p:nvSpPr>
        <p:spPr>
          <a:xfrm>
            <a:off x="857251" y="3779535"/>
            <a:ext cx="981359" cy="415498"/>
          </a:xfrm>
          <a:prstGeom prst="rect">
            <a:avLst/>
          </a:prstGeom>
          <a:noFill/>
        </p:spPr>
        <p:txBody>
          <a:bodyPr wrap="none" rtlCol="0">
            <a:spAutoFit/>
          </a:bodyPr>
          <a:lstStyle/>
          <a:p>
            <a:r>
              <a:rPr lang="en-US" sz="2100" dirty="0">
                <a:latin typeface="Calibri"/>
                <a:cs typeface="Calibri"/>
              </a:rPr>
              <a:t>Greedy</a:t>
            </a:r>
          </a:p>
        </p:txBody>
      </p:sp>
      <p:sp>
        <p:nvSpPr>
          <p:cNvPr id="8" name="TextBox 7"/>
          <p:cNvSpPr txBox="1"/>
          <p:nvPr/>
        </p:nvSpPr>
        <p:spPr>
          <a:xfrm>
            <a:off x="3829050" y="3779535"/>
            <a:ext cx="1638590" cy="415498"/>
          </a:xfrm>
          <a:prstGeom prst="rect">
            <a:avLst/>
          </a:prstGeom>
          <a:noFill/>
        </p:spPr>
        <p:txBody>
          <a:bodyPr wrap="none" rtlCol="0">
            <a:spAutoFit/>
          </a:bodyPr>
          <a:lstStyle/>
          <a:p>
            <a:r>
              <a:rPr lang="en-US" sz="2100" dirty="0">
                <a:latin typeface="Calibri"/>
                <a:cs typeface="Calibri"/>
              </a:rPr>
              <a:t>Uniform Cost</a:t>
            </a:r>
          </a:p>
        </p:txBody>
      </p:sp>
      <p:sp>
        <p:nvSpPr>
          <p:cNvPr id="9" name="TextBox 8"/>
          <p:cNvSpPr txBox="1"/>
          <p:nvPr/>
        </p:nvSpPr>
        <p:spPr>
          <a:xfrm>
            <a:off x="7315200" y="3779535"/>
            <a:ext cx="474810" cy="415498"/>
          </a:xfrm>
          <a:prstGeom prst="rect">
            <a:avLst/>
          </a:prstGeom>
          <a:noFill/>
        </p:spPr>
        <p:txBody>
          <a:bodyPr wrap="none" rtlCol="0">
            <a:spAutoFit/>
          </a:bodyPr>
          <a:lstStyle/>
          <a:p>
            <a:r>
              <a:rPr lang="en-US" sz="2100" dirty="0">
                <a:latin typeface="Calibri"/>
                <a:cs typeface="Calibri"/>
              </a:rPr>
              <a:t>A*</a:t>
            </a:r>
          </a:p>
        </p:txBody>
      </p:sp>
    </p:spTree>
    <p:extLst>
      <p:ext uri="{BB962C8B-B14F-4D97-AF65-F5344CB8AC3E}">
        <p14:creationId xmlns:p14="http://schemas.microsoft.com/office/powerpoint/2010/main" val="23874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09125"/>
            <a:ext cx="8520600" cy="5727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r>
              <a:rPr lang="en" sz="2300">
                <a:solidFill>
                  <a:srgbClr val="4A86E8"/>
                </a:solidFill>
              </a:rPr>
              <a:t>CONCLUSION</a:t>
            </a:r>
            <a:endParaRPr sz="3900">
              <a:solidFill>
                <a:srgbClr val="4A86E8"/>
              </a:solidFill>
            </a:endParaRPr>
          </a:p>
        </p:txBody>
      </p:sp>
      <p:sp>
        <p:nvSpPr>
          <p:cNvPr id="142" name="Google Shape;142;p25"/>
          <p:cNvSpPr txBox="1">
            <a:spLocks noGrp="1"/>
          </p:cNvSpPr>
          <p:nvPr>
            <p:ph type="body" idx="1"/>
          </p:nvPr>
        </p:nvSpPr>
        <p:spPr>
          <a:xfrm>
            <a:off x="472125" y="378700"/>
            <a:ext cx="6849900" cy="34164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endParaRPr sz="1400" dirty="0">
              <a:solidFill>
                <a:srgbClr val="DD7E6B"/>
              </a:solidFill>
              <a:latin typeface="Oswald"/>
              <a:ea typeface="Oswald"/>
              <a:cs typeface="Oswald"/>
              <a:sym typeface="Oswald"/>
            </a:endParaRPr>
          </a:p>
          <a:p>
            <a:pPr marL="0" lvl="0" indent="0" algn="l" rtl="0">
              <a:lnSpc>
                <a:spcPct val="130000"/>
              </a:lnSpc>
              <a:spcBef>
                <a:spcPts val="1000"/>
              </a:spcBef>
              <a:spcAft>
                <a:spcPts val="0"/>
              </a:spcAft>
              <a:buNone/>
            </a:pPr>
            <a:r>
              <a:rPr lang="en" sz="1400" dirty="0">
                <a:solidFill>
                  <a:srgbClr val="DD7E6B"/>
                </a:solidFill>
                <a:latin typeface="Oswald"/>
                <a:ea typeface="Oswald"/>
                <a:cs typeface="Oswald"/>
                <a:sym typeface="Oswald"/>
              </a:rPr>
              <a:t>In this project we have implemented searching algorithms like depth first, breadth first, uniform cost search and a star search. These algorithms search for the presence of food pellets in the maze for the PACMAN agent. We compared the algorithms to find the most efficient searching algorithm to be implemented by the PACMAN agent so that the agent can have the maximum score.</a:t>
            </a:r>
            <a:endParaRPr sz="1400" dirty="0">
              <a:solidFill>
                <a:srgbClr val="DD7E6B"/>
              </a:solidFill>
              <a:latin typeface="Oswald"/>
              <a:ea typeface="Oswald"/>
              <a:cs typeface="Oswald"/>
              <a:sym typeface="Oswald"/>
            </a:endParaRPr>
          </a:p>
          <a:p>
            <a:pPr marL="0" lvl="0" indent="0" algn="l" rtl="0">
              <a:spcBef>
                <a:spcPts val="0"/>
              </a:spcBef>
              <a:spcAft>
                <a:spcPts val="1600"/>
              </a:spcAft>
              <a:buNone/>
            </a:pPr>
            <a:endParaRPr dirty="0">
              <a:solidFill>
                <a:srgbClr val="DD7E6B"/>
              </a:solidFill>
            </a:endParaRPr>
          </a:p>
        </p:txBody>
      </p:sp>
      <p:sp>
        <p:nvSpPr>
          <p:cNvPr id="143" name="Google Shape;143;p25"/>
          <p:cNvSpPr txBox="1"/>
          <p:nvPr/>
        </p:nvSpPr>
        <p:spPr>
          <a:xfrm>
            <a:off x="311700" y="3190125"/>
            <a:ext cx="5435400" cy="16608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r>
              <a:rPr lang="en" dirty="0">
                <a:solidFill>
                  <a:srgbClr val="4A86E8"/>
                </a:solidFill>
                <a:latin typeface="Oswald"/>
                <a:ea typeface="Oswald"/>
                <a:cs typeface="Oswald"/>
                <a:sym typeface="Oswald"/>
              </a:rPr>
              <a:t>REFERENCES</a:t>
            </a:r>
            <a:endParaRPr dirty="0">
              <a:solidFill>
                <a:srgbClr val="4A86E8"/>
              </a:solidFill>
              <a:latin typeface="Oswald"/>
              <a:ea typeface="Oswald"/>
              <a:cs typeface="Oswald"/>
              <a:sym typeface="Oswald"/>
            </a:endParaRPr>
          </a:p>
          <a:p>
            <a:pPr marL="457200" lvl="0" indent="-317500" algn="l" rtl="0">
              <a:lnSpc>
                <a:spcPct val="130000"/>
              </a:lnSpc>
              <a:spcBef>
                <a:spcPts val="1000"/>
              </a:spcBef>
              <a:spcAft>
                <a:spcPts val="0"/>
              </a:spcAft>
              <a:buClr>
                <a:srgbClr val="666666"/>
              </a:buClr>
              <a:buSzPts val="1400"/>
              <a:buFont typeface="Oswald"/>
              <a:buAutoNum type="arabicPeriod"/>
            </a:pPr>
            <a:r>
              <a:rPr lang="en" dirty="0">
                <a:solidFill>
                  <a:srgbClr val="E69138"/>
                </a:solidFill>
                <a:latin typeface="Oswald"/>
                <a:ea typeface="Oswald"/>
                <a:cs typeface="Oswald"/>
                <a:sym typeface="Oswald"/>
              </a:rPr>
              <a:t>UC Berkeley CS188 Introduction to Artificial Intelligence Pac-Man project</a:t>
            </a:r>
            <a:r>
              <a:rPr lang="en" dirty="0">
                <a:solidFill>
                  <a:srgbClr val="666666"/>
                </a:solidFill>
                <a:latin typeface="Oswald"/>
                <a:ea typeface="Oswald"/>
                <a:cs typeface="Oswald"/>
                <a:sym typeface="Oswald"/>
              </a:rPr>
              <a:t> -</a:t>
            </a:r>
            <a:r>
              <a:rPr lang="en" u="sng" dirty="0">
                <a:solidFill>
                  <a:srgbClr val="1155CC"/>
                </a:solidFill>
                <a:latin typeface="Oswald"/>
                <a:ea typeface="Oswald"/>
                <a:cs typeface="Oswald"/>
                <a:sym typeface="Oswald"/>
                <a:hlinkClick r:id="rId3"/>
              </a:rPr>
              <a:t>http://ai.berkeley.edu/search.html</a:t>
            </a:r>
            <a:endParaRPr dirty="0">
              <a:solidFill>
                <a:srgbClr val="666666"/>
              </a:solidFill>
              <a:latin typeface="Oswald"/>
              <a:ea typeface="Oswald"/>
              <a:cs typeface="Oswald"/>
              <a:sym typeface="Oswald"/>
            </a:endParaRPr>
          </a:p>
          <a:p>
            <a:pPr marL="457200" lvl="0" indent="-317500" algn="l" rtl="0">
              <a:lnSpc>
                <a:spcPct val="130000"/>
              </a:lnSpc>
              <a:spcBef>
                <a:spcPts val="0"/>
              </a:spcBef>
              <a:spcAft>
                <a:spcPts val="0"/>
              </a:spcAft>
              <a:buClr>
                <a:srgbClr val="666666"/>
              </a:buClr>
              <a:buSzPts val="1400"/>
              <a:buFont typeface="Oswald"/>
              <a:buAutoNum type="arabicPeriod"/>
            </a:pPr>
            <a:r>
              <a:rPr lang="en" dirty="0">
                <a:solidFill>
                  <a:srgbClr val="E69138"/>
                </a:solidFill>
                <a:latin typeface="Oswald"/>
                <a:ea typeface="Oswald"/>
                <a:cs typeface="Oswald"/>
                <a:sym typeface="Oswald"/>
              </a:rPr>
              <a:t>Wikipedia</a:t>
            </a:r>
            <a:r>
              <a:rPr lang="en" dirty="0">
                <a:solidFill>
                  <a:srgbClr val="F6B26B"/>
                </a:solidFill>
                <a:latin typeface="Oswald"/>
                <a:ea typeface="Oswald"/>
                <a:cs typeface="Oswald"/>
                <a:sym typeface="Oswald"/>
              </a:rPr>
              <a:t>-</a:t>
            </a:r>
            <a:r>
              <a:rPr lang="en" u="sng" dirty="0">
                <a:solidFill>
                  <a:srgbClr val="1155CC"/>
                </a:solidFill>
                <a:latin typeface="Oswald"/>
                <a:ea typeface="Oswald"/>
                <a:cs typeface="Oswald"/>
                <a:sym typeface="Oswald"/>
                <a:hlinkClick r:id="rId4"/>
              </a:rPr>
              <a:t>https://en.wikipedia.org/wiki/Search_algorithm</a:t>
            </a:r>
            <a:endParaRPr dirty="0">
              <a:solidFill>
                <a:srgbClr val="666666"/>
              </a:solidFill>
              <a:latin typeface="Oswald"/>
              <a:ea typeface="Oswald"/>
              <a:cs typeface="Oswald"/>
              <a:sym typeface="Oswald"/>
            </a:endParaRPr>
          </a:p>
          <a:p>
            <a:pPr marL="457200" lvl="0" indent="0" algn="l" rtl="0">
              <a:lnSpc>
                <a:spcPct val="130000"/>
              </a:lnSpc>
              <a:spcBef>
                <a:spcPts val="1000"/>
              </a:spcBef>
              <a:spcAft>
                <a:spcPts val="0"/>
              </a:spcAft>
              <a:buNone/>
            </a:pPr>
            <a:endParaRPr sz="1100" dirty="0">
              <a:solidFill>
                <a:srgbClr val="666666"/>
              </a:solidFill>
              <a:latin typeface="Droid Serif"/>
              <a:ea typeface="Droid Serif"/>
              <a:cs typeface="Droid Serif"/>
              <a:sym typeface="Droid Serif"/>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uild="p"/>
      <p:bldP spid="1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086700"/>
            <a:ext cx="3348900" cy="572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b="1" dirty="0">
                <a:solidFill>
                  <a:srgbClr val="4A86E8"/>
                </a:solidFill>
                <a:latin typeface="Arial"/>
                <a:ea typeface="Arial"/>
                <a:cs typeface="Arial"/>
                <a:sym typeface="Arial"/>
              </a:rPr>
              <a:t>Command for basic Pac-Man game:</a:t>
            </a:r>
            <a:endParaRPr sz="1200" b="1" dirty="0">
              <a:solidFill>
                <a:srgbClr val="4A86E8"/>
              </a:solidFill>
              <a:latin typeface="Arial"/>
              <a:ea typeface="Arial"/>
              <a:cs typeface="Arial"/>
              <a:sym typeface="Arial"/>
            </a:endParaRPr>
          </a:p>
          <a:p>
            <a:pPr marL="0" lvl="0" indent="0" algn="l" rtl="0">
              <a:spcBef>
                <a:spcPts val="1200"/>
              </a:spcBef>
              <a:spcAft>
                <a:spcPts val="0"/>
              </a:spcAft>
              <a:buNone/>
            </a:pPr>
            <a:endParaRPr dirty="0"/>
          </a:p>
        </p:txBody>
      </p:sp>
      <p:sp>
        <p:nvSpPr>
          <p:cNvPr id="75" name="Google Shape;75;p15"/>
          <p:cNvSpPr txBox="1">
            <a:spLocks noGrp="1"/>
          </p:cNvSpPr>
          <p:nvPr>
            <p:ph type="body" idx="1"/>
          </p:nvPr>
        </p:nvSpPr>
        <p:spPr>
          <a:xfrm>
            <a:off x="539275" y="1445250"/>
            <a:ext cx="1980600" cy="5727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 sz="1000">
                <a:solidFill>
                  <a:srgbClr val="24292E"/>
                </a:solidFill>
                <a:highlight>
                  <a:srgbClr val="F6F8FA"/>
                </a:highlight>
                <a:latin typeface="Courier New"/>
                <a:ea typeface="Courier New"/>
                <a:cs typeface="Courier New"/>
                <a:sym typeface="Courier New"/>
              </a:rPr>
              <a:t>python pacman.py</a:t>
            </a: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76" name="Google Shape;76;p15"/>
          <p:cNvSpPr txBox="1"/>
          <p:nvPr/>
        </p:nvSpPr>
        <p:spPr>
          <a:xfrm>
            <a:off x="539275" y="378925"/>
            <a:ext cx="7777800" cy="7644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000" dirty="0">
                <a:solidFill>
                  <a:srgbClr val="E69138"/>
                </a:solidFill>
                <a:latin typeface="Courier New"/>
                <a:ea typeface="Courier New"/>
                <a:cs typeface="Courier New"/>
                <a:sym typeface="Courier New"/>
              </a:rPr>
              <a:t>Pacumen</a:t>
            </a:r>
            <a:r>
              <a:rPr lang="en" dirty="0">
                <a:solidFill>
                  <a:srgbClr val="E69138"/>
                </a:solidFill>
                <a:latin typeface="Oswald"/>
                <a:ea typeface="Oswald"/>
                <a:cs typeface="Oswald"/>
                <a:sym typeface="Oswald"/>
              </a:rPr>
              <a:t> provides a very basic Pac-Man game. In the game, you control the movements of Pac-Man using arrow keys on your keyboard. You can also use the traditional gamer WASD keys: w (up), s (down), a (left), d (right).</a:t>
            </a:r>
            <a:endParaRPr dirty="0">
              <a:solidFill>
                <a:srgbClr val="E69138"/>
              </a:solidFill>
              <a:latin typeface="Oswald"/>
              <a:ea typeface="Oswald"/>
              <a:cs typeface="Oswald"/>
              <a:sym typeface="Oswald"/>
            </a:endParaRPr>
          </a:p>
          <a:p>
            <a:pPr marL="0" lvl="0" indent="0" algn="l" rtl="0">
              <a:spcBef>
                <a:spcPts val="1200"/>
              </a:spcBef>
              <a:spcAft>
                <a:spcPts val="0"/>
              </a:spcAft>
              <a:buNone/>
            </a:pPr>
            <a:endParaRPr dirty="0">
              <a:latin typeface="Average"/>
              <a:ea typeface="Average"/>
              <a:cs typeface="Average"/>
              <a:sym typeface="Average"/>
            </a:endParaRPr>
          </a:p>
        </p:txBody>
      </p:sp>
      <p:pic>
        <p:nvPicPr>
          <p:cNvPr id="77" name="Google Shape;77;p15"/>
          <p:cNvPicPr preferRelativeResize="0"/>
          <p:nvPr/>
        </p:nvPicPr>
        <p:blipFill>
          <a:blip r:embed="rId3">
            <a:alphaModFix/>
          </a:blip>
          <a:stretch>
            <a:fillRect/>
          </a:stretch>
        </p:blipFill>
        <p:spPr>
          <a:xfrm>
            <a:off x="539275" y="2112275"/>
            <a:ext cx="4154250" cy="898750"/>
          </a:xfrm>
          <a:prstGeom prst="rect">
            <a:avLst/>
          </a:prstGeom>
          <a:noFill/>
          <a:ln>
            <a:noFill/>
          </a:ln>
        </p:spPr>
      </p:pic>
      <p:pic>
        <p:nvPicPr>
          <p:cNvPr id="78" name="Google Shape;78;p15"/>
          <p:cNvPicPr preferRelativeResize="0"/>
          <p:nvPr/>
        </p:nvPicPr>
        <p:blipFill>
          <a:blip r:embed="rId4">
            <a:alphaModFix/>
          </a:blip>
          <a:stretch>
            <a:fillRect/>
          </a:stretch>
        </p:blipFill>
        <p:spPr>
          <a:xfrm>
            <a:off x="5341075" y="1557325"/>
            <a:ext cx="2598959" cy="1741050"/>
          </a:xfrm>
          <a:prstGeom prst="rect">
            <a:avLst/>
          </a:prstGeom>
          <a:noFill/>
          <a:ln>
            <a:noFill/>
          </a:ln>
        </p:spPr>
      </p:pic>
      <p:sp>
        <p:nvSpPr>
          <p:cNvPr id="79" name="Google Shape;79;p15"/>
          <p:cNvSpPr txBox="1"/>
          <p:nvPr/>
        </p:nvSpPr>
        <p:spPr>
          <a:xfrm>
            <a:off x="539275" y="3712375"/>
            <a:ext cx="7777800" cy="15348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dirty="0">
                <a:solidFill>
                  <a:srgbClr val="E69138"/>
                </a:solidFill>
                <a:latin typeface="Oswald"/>
                <a:ea typeface="Oswald"/>
                <a:cs typeface="Oswald"/>
                <a:sym typeface="Oswald"/>
              </a:rPr>
              <a:t>The goal of the project is to write agent programs to control the actions of Pac-Man. That is, creating a Pac-Man agent. The project enables you to use different environments to try out your Pac-Man agent programs</a:t>
            </a:r>
            <a:endParaRPr dirty="0">
              <a:solidFill>
                <a:srgbClr val="E69138"/>
              </a:solidFill>
              <a:highlight>
                <a:srgbClr val="FFFFFF"/>
              </a:highlight>
              <a:latin typeface="Oswald"/>
              <a:ea typeface="Oswald"/>
              <a:cs typeface="Oswald"/>
              <a:sym typeface="Oswald"/>
            </a:endParaRPr>
          </a:p>
          <a:p>
            <a:pPr marL="0" lvl="0" indent="0" algn="l" rtl="0">
              <a:spcBef>
                <a:spcPts val="1200"/>
              </a:spcBef>
              <a:spcAft>
                <a:spcPts val="0"/>
              </a:spcAft>
              <a:buNone/>
            </a:pPr>
            <a:endParaRPr dirty="0">
              <a:solidFill>
                <a:srgbClr val="E69138"/>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build="p"/>
      <p:bldP spid="76" grpId="0"/>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68300" y="39225"/>
            <a:ext cx="2895900" cy="21789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r>
              <a:rPr lang="en" sz="1800" b="1" dirty="0">
                <a:solidFill>
                  <a:srgbClr val="4A86E8"/>
                </a:solidFill>
              </a:rPr>
              <a:t>ALGORITHMS IMPLEMENTED</a:t>
            </a:r>
            <a:endParaRPr sz="1800" b="1" dirty="0">
              <a:solidFill>
                <a:srgbClr val="4A86E8"/>
              </a:solidFill>
            </a:endParaRPr>
          </a:p>
          <a:p>
            <a:pPr marL="457200" lvl="0" indent="-317500" algn="l" rtl="0">
              <a:lnSpc>
                <a:spcPct val="120000"/>
              </a:lnSpc>
              <a:spcBef>
                <a:spcPts val="300"/>
              </a:spcBef>
              <a:spcAft>
                <a:spcPts val="0"/>
              </a:spcAft>
              <a:buClr>
                <a:srgbClr val="E69138"/>
              </a:buClr>
              <a:buSzPts val="1400"/>
              <a:buAutoNum type="arabicPeriod"/>
            </a:pPr>
            <a:r>
              <a:rPr lang="en" sz="1400" dirty="0">
                <a:solidFill>
                  <a:srgbClr val="E69138"/>
                </a:solidFill>
              </a:rPr>
              <a:t> DFS</a:t>
            </a:r>
            <a:endParaRPr sz="1400" dirty="0">
              <a:solidFill>
                <a:srgbClr val="E69138"/>
              </a:solidFill>
            </a:endParaRPr>
          </a:p>
          <a:p>
            <a:pPr marL="457200" lvl="0" indent="-317500" algn="l" rtl="0">
              <a:lnSpc>
                <a:spcPct val="120000"/>
              </a:lnSpc>
              <a:spcBef>
                <a:spcPts val="0"/>
              </a:spcBef>
              <a:spcAft>
                <a:spcPts val="0"/>
              </a:spcAft>
              <a:buClr>
                <a:srgbClr val="E69138"/>
              </a:buClr>
              <a:buSzPts val="1400"/>
              <a:buAutoNum type="arabicPeriod"/>
            </a:pPr>
            <a:r>
              <a:rPr lang="en" sz="1400" dirty="0">
                <a:solidFill>
                  <a:srgbClr val="E69138"/>
                </a:solidFill>
              </a:rPr>
              <a:t> BFS</a:t>
            </a:r>
            <a:endParaRPr sz="1400" dirty="0">
              <a:solidFill>
                <a:srgbClr val="E69138"/>
              </a:solidFill>
            </a:endParaRPr>
          </a:p>
          <a:p>
            <a:pPr marL="457200" lvl="0" indent="-317500" algn="l" rtl="0">
              <a:lnSpc>
                <a:spcPct val="120000"/>
              </a:lnSpc>
              <a:spcBef>
                <a:spcPts val="0"/>
              </a:spcBef>
              <a:spcAft>
                <a:spcPts val="0"/>
              </a:spcAft>
              <a:buClr>
                <a:srgbClr val="E69138"/>
              </a:buClr>
              <a:buSzPts val="1400"/>
              <a:buAutoNum type="arabicPeriod"/>
            </a:pPr>
            <a:r>
              <a:rPr lang="en" sz="1400" dirty="0">
                <a:solidFill>
                  <a:srgbClr val="E69138"/>
                </a:solidFill>
              </a:rPr>
              <a:t> UCS</a:t>
            </a:r>
            <a:endParaRPr sz="1400" dirty="0">
              <a:solidFill>
                <a:srgbClr val="E69138"/>
              </a:solidFill>
            </a:endParaRPr>
          </a:p>
          <a:p>
            <a:pPr marL="457200" lvl="0" indent="-317500" algn="l" rtl="0">
              <a:lnSpc>
                <a:spcPct val="120000"/>
              </a:lnSpc>
              <a:spcBef>
                <a:spcPts val="0"/>
              </a:spcBef>
              <a:spcAft>
                <a:spcPts val="0"/>
              </a:spcAft>
              <a:buClr>
                <a:srgbClr val="E69138"/>
              </a:buClr>
              <a:buSzPts val="1400"/>
              <a:buAutoNum type="arabicPeriod"/>
            </a:pPr>
            <a:r>
              <a:rPr lang="en" sz="1400" dirty="0">
                <a:solidFill>
                  <a:srgbClr val="E69138"/>
                </a:solidFill>
              </a:rPr>
              <a:t> Greedy Search</a:t>
            </a:r>
            <a:endParaRPr sz="1400" dirty="0">
              <a:solidFill>
                <a:srgbClr val="E69138"/>
              </a:solidFill>
            </a:endParaRPr>
          </a:p>
          <a:p>
            <a:pPr marL="457200" lvl="0" indent="-317500" algn="l" rtl="0">
              <a:lnSpc>
                <a:spcPct val="120000"/>
              </a:lnSpc>
              <a:spcBef>
                <a:spcPts val="0"/>
              </a:spcBef>
              <a:spcAft>
                <a:spcPts val="0"/>
              </a:spcAft>
              <a:buClr>
                <a:srgbClr val="E69138"/>
              </a:buClr>
              <a:buSzPts val="1400"/>
              <a:buAutoNum type="arabicPeriod"/>
            </a:pPr>
            <a:r>
              <a:rPr lang="en" sz="1400" dirty="0">
                <a:solidFill>
                  <a:srgbClr val="E69138"/>
                </a:solidFill>
              </a:rPr>
              <a:t> A* Search, etc.</a:t>
            </a:r>
            <a:endParaRPr sz="1400" dirty="0">
              <a:solidFill>
                <a:srgbClr val="E69138"/>
              </a:solidFill>
            </a:endParaRPr>
          </a:p>
          <a:p>
            <a:pPr marL="0" lvl="0" indent="0" algn="l" rtl="0">
              <a:spcBef>
                <a:spcPts val="1200"/>
              </a:spcBef>
              <a:spcAft>
                <a:spcPts val="0"/>
              </a:spcAft>
              <a:buNone/>
            </a:pPr>
            <a:endParaRPr dirty="0"/>
          </a:p>
        </p:txBody>
      </p:sp>
      <p:sp>
        <p:nvSpPr>
          <p:cNvPr id="85" name="Google Shape;85;p16"/>
          <p:cNvSpPr txBox="1">
            <a:spLocks noGrp="1"/>
          </p:cNvSpPr>
          <p:nvPr>
            <p:ph type="body" idx="1"/>
          </p:nvPr>
        </p:nvSpPr>
        <p:spPr>
          <a:xfrm>
            <a:off x="453225" y="1825800"/>
            <a:ext cx="7897200" cy="31737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r>
              <a:rPr lang="en" b="1" dirty="0">
                <a:solidFill>
                  <a:srgbClr val="4A86E8"/>
                </a:solidFill>
                <a:latin typeface="Oswald"/>
                <a:ea typeface="Oswald"/>
                <a:cs typeface="Oswald"/>
                <a:sym typeface="Oswald"/>
              </a:rPr>
              <a:t>PROCEDURE</a:t>
            </a:r>
            <a:endParaRPr sz="1400" dirty="0">
              <a:solidFill>
                <a:srgbClr val="4A86E8"/>
              </a:solidFill>
              <a:latin typeface="Oswald"/>
              <a:ea typeface="Oswald"/>
              <a:cs typeface="Oswald"/>
              <a:sym typeface="Oswald"/>
            </a:endParaRPr>
          </a:p>
          <a:p>
            <a:pPr marL="0" lvl="0" indent="0" algn="l" rtl="0">
              <a:lnSpc>
                <a:spcPct val="130000"/>
              </a:lnSpc>
              <a:spcBef>
                <a:spcPts val="0"/>
              </a:spcBef>
              <a:spcAft>
                <a:spcPts val="0"/>
              </a:spcAft>
              <a:buNone/>
            </a:pPr>
            <a:r>
              <a:rPr lang="en" sz="1400" dirty="0">
                <a:solidFill>
                  <a:srgbClr val="E69138"/>
                </a:solidFill>
                <a:latin typeface="Oswald"/>
                <a:ea typeface="Oswald"/>
                <a:cs typeface="Oswald"/>
                <a:sym typeface="Oswald"/>
              </a:rPr>
              <a:t>Implemented generic search algorithms are called by pacman agents. These algorithms will go in the</a:t>
            </a:r>
            <a:r>
              <a:rPr lang="en" sz="1200" dirty="0">
                <a:solidFill>
                  <a:srgbClr val="E69138"/>
                </a:solidFill>
                <a:latin typeface="Arial"/>
                <a:ea typeface="Arial"/>
                <a:cs typeface="Arial"/>
                <a:sym typeface="Arial"/>
              </a:rPr>
              <a:t> </a:t>
            </a:r>
            <a:r>
              <a:rPr lang="en" sz="1000" dirty="0">
                <a:solidFill>
                  <a:srgbClr val="E69138"/>
                </a:solidFill>
                <a:latin typeface="Courier New"/>
                <a:ea typeface="Courier New"/>
                <a:cs typeface="Courier New"/>
                <a:sym typeface="Courier New"/>
              </a:rPr>
              <a:t>search.py</a:t>
            </a:r>
            <a:r>
              <a:rPr lang="en" sz="1400" dirty="0">
                <a:solidFill>
                  <a:srgbClr val="E69138"/>
                </a:solidFill>
                <a:latin typeface="Oswald"/>
                <a:ea typeface="Oswald"/>
                <a:cs typeface="Oswald"/>
                <a:sym typeface="Oswald"/>
              </a:rPr>
              <a:t> file. In that file, there are methods put in place for you as placeholders:</a:t>
            </a:r>
            <a:endParaRPr sz="1400" dirty="0">
              <a:solidFill>
                <a:srgbClr val="E69138"/>
              </a:solidFill>
              <a:latin typeface="Oswald"/>
              <a:ea typeface="Oswald"/>
              <a:cs typeface="Oswald"/>
              <a:sym typeface="Oswald"/>
            </a:endParaRPr>
          </a:p>
          <a:p>
            <a:pPr marL="457200" lvl="0" indent="-317500" algn="l" rtl="0">
              <a:lnSpc>
                <a:spcPct val="130000"/>
              </a:lnSpc>
              <a:spcBef>
                <a:spcPts val="1200"/>
              </a:spcBef>
              <a:spcAft>
                <a:spcPts val="0"/>
              </a:spcAft>
              <a:buClr>
                <a:srgbClr val="E69138"/>
              </a:buClr>
              <a:buSzPts val="1400"/>
              <a:buFont typeface="Oswald"/>
              <a:buChar char="●"/>
            </a:pPr>
            <a:r>
              <a:rPr lang="en" sz="1400" dirty="0">
                <a:solidFill>
                  <a:srgbClr val="E69138"/>
                </a:solidFill>
                <a:latin typeface="Oswald"/>
                <a:ea typeface="Oswald"/>
                <a:cs typeface="Oswald"/>
                <a:sym typeface="Oswald"/>
              </a:rPr>
              <a:t>depth_first_search()</a:t>
            </a:r>
            <a:endParaRPr sz="1400" dirty="0">
              <a:solidFill>
                <a:srgbClr val="E69138"/>
              </a:solidFill>
              <a:latin typeface="Oswald"/>
              <a:ea typeface="Oswald"/>
              <a:cs typeface="Oswald"/>
              <a:sym typeface="Oswald"/>
            </a:endParaRPr>
          </a:p>
          <a:p>
            <a:pPr marL="457200" lvl="0" indent="-317500" algn="l" rtl="0">
              <a:lnSpc>
                <a:spcPct val="130000"/>
              </a:lnSpc>
              <a:spcBef>
                <a:spcPts val="0"/>
              </a:spcBef>
              <a:spcAft>
                <a:spcPts val="0"/>
              </a:spcAft>
              <a:buClr>
                <a:srgbClr val="E69138"/>
              </a:buClr>
              <a:buSzPts val="1400"/>
              <a:buFont typeface="Oswald"/>
              <a:buChar char="●"/>
            </a:pPr>
            <a:r>
              <a:rPr lang="en" sz="1400" dirty="0">
                <a:solidFill>
                  <a:srgbClr val="E69138"/>
                </a:solidFill>
                <a:latin typeface="Oswald"/>
                <a:ea typeface="Oswald"/>
                <a:cs typeface="Oswald"/>
                <a:sym typeface="Oswald"/>
              </a:rPr>
              <a:t>breadth_first_search()</a:t>
            </a:r>
            <a:endParaRPr sz="1400" dirty="0">
              <a:solidFill>
                <a:srgbClr val="E69138"/>
              </a:solidFill>
              <a:latin typeface="Oswald"/>
              <a:ea typeface="Oswald"/>
              <a:cs typeface="Oswald"/>
              <a:sym typeface="Oswald"/>
            </a:endParaRPr>
          </a:p>
          <a:p>
            <a:pPr marL="457200" lvl="0" indent="-317500" algn="l" rtl="0">
              <a:lnSpc>
                <a:spcPct val="130000"/>
              </a:lnSpc>
              <a:spcBef>
                <a:spcPts val="0"/>
              </a:spcBef>
              <a:spcAft>
                <a:spcPts val="0"/>
              </a:spcAft>
              <a:buClr>
                <a:srgbClr val="E69138"/>
              </a:buClr>
              <a:buSzPts val="1400"/>
              <a:buFont typeface="Oswald"/>
              <a:buChar char="●"/>
            </a:pPr>
            <a:r>
              <a:rPr lang="en" sz="1400" dirty="0">
                <a:solidFill>
                  <a:srgbClr val="E69138"/>
                </a:solidFill>
                <a:latin typeface="Oswald"/>
                <a:ea typeface="Oswald"/>
                <a:cs typeface="Oswald"/>
                <a:sym typeface="Oswald"/>
              </a:rPr>
              <a:t>uniform_cost_search()</a:t>
            </a:r>
            <a:endParaRPr sz="1400" dirty="0">
              <a:solidFill>
                <a:srgbClr val="E69138"/>
              </a:solidFill>
              <a:latin typeface="Oswald"/>
              <a:ea typeface="Oswald"/>
              <a:cs typeface="Oswald"/>
              <a:sym typeface="Oswald"/>
            </a:endParaRPr>
          </a:p>
          <a:p>
            <a:pPr marL="457200" lvl="0" indent="-317500" algn="l" rtl="0">
              <a:lnSpc>
                <a:spcPct val="130000"/>
              </a:lnSpc>
              <a:spcBef>
                <a:spcPts val="0"/>
              </a:spcBef>
              <a:spcAft>
                <a:spcPts val="0"/>
              </a:spcAft>
              <a:buClr>
                <a:srgbClr val="E69138"/>
              </a:buClr>
              <a:buSzPts val="1400"/>
              <a:buFont typeface="Oswald"/>
              <a:buChar char="●"/>
            </a:pPr>
            <a:r>
              <a:rPr lang="en" sz="1400" dirty="0">
                <a:solidFill>
                  <a:srgbClr val="E69138"/>
                </a:solidFill>
                <a:latin typeface="Oswald"/>
                <a:ea typeface="Oswald"/>
                <a:cs typeface="Oswald"/>
                <a:sym typeface="Oswald"/>
              </a:rPr>
              <a:t>astar_search()</a:t>
            </a:r>
            <a:endParaRPr sz="1400" dirty="0">
              <a:solidFill>
                <a:srgbClr val="E69138"/>
              </a:solidFill>
              <a:latin typeface="Oswald"/>
              <a:ea typeface="Oswald"/>
              <a:cs typeface="Oswald"/>
              <a:sym typeface="Oswald"/>
            </a:endParaRPr>
          </a:p>
          <a:p>
            <a:pPr marL="0" lvl="0" indent="0" algn="l" rtl="0">
              <a:lnSpc>
                <a:spcPct val="130000"/>
              </a:lnSpc>
              <a:spcBef>
                <a:spcPts val="1200"/>
              </a:spcBef>
              <a:spcAft>
                <a:spcPts val="0"/>
              </a:spcAft>
              <a:buNone/>
            </a:pPr>
            <a:r>
              <a:rPr lang="en" sz="1400" dirty="0">
                <a:solidFill>
                  <a:srgbClr val="E69138"/>
                </a:solidFill>
                <a:latin typeface="Oswald"/>
                <a:ea typeface="Oswald"/>
                <a:cs typeface="Oswald"/>
                <a:sym typeface="Oswald"/>
              </a:rPr>
              <a:t>Aliases for these are dfs(), bfs(), ucs(), and astar().</a:t>
            </a:r>
            <a:endParaRPr sz="1400" dirty="0">
              <a:solidFill>
                <a:srgbClr val="E69138"/>
              </a:solidFill>
              <a:latin typeface="Oswald"/>
              <a:ea typeface="Oswald"/>
              <a:cs typeface="Oswald"/>
              <a:sym typeface="Oswald"/>
            </a:endParaRPr>
          </a:p>
          <a:p>
            <a:pPr marL="0" lvl="0" indent="0" algn="l" rtl="0">
              <a:spcBef>
                <a:spcPts val="12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218550"/>
            <a:ext cx="8520600" cy="572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00" dirty="0">
                <a:solidFill>
                  <a:srgbClr val="E69138"/>
                </a:solidFill>
              </a:rPr>
              <a:t>These algorithms will be passed in as the search function to be used by the search agent. You can create your own search agents but the basis of one is already in place for you. This is called </a:t>
            </a:r>
            <a:r>
              <a:rPr lang="en" sz="1000" dirty="0">
                <a:solidFill>
                  <a:srgbClr val="E69138"/>
                </a:solidFill>
                <a:latin typeface="Courier New"/>
                <a:ea typeface="Courier New"/>
                <a:cs typeface="Courier New"/>
                <a:sym typeface="Courier New"/>
              </a:rPr>
              <a:t>SearchAgent</a:t>
            </a:r>
            <a:r>
              <a:rPr lang="en" sz="1200" dirty="0">
                <a:solidFill>
                  <a:srgbClr val="E69138"/>
                </a:solidFill>
                <a:latin typeface="Arial"/>
                <a:ea typeface="Arial"/>
                <a:cs typeface="Arial"/>
                <a:sym typeface="Arial"/>
              </a:rPr>
              <a:t> </a:t>
            </a:r>
            <a:r>
              <a:rPr lang="en" sz="1400" dirty="0">
                <a:solidFill>
                  <a:srgbClr val="E69138"/>
                </a:solidFill>
              </a:rPr>
              <a:t>and is in the</a:t>
            </a:r>
            <a:r>
              <a:rPr lang="en" sz="1200" dirty="0">
                <a:solidFill>
                  <a:srgbClr val="E69138"/>
                </a:solidFill>
                <a:latin typeface="Arial"/>
                <a:ea typeface="Arial"/>
                <a:cs typeface="Arial"/>
                <a:sym typeface="Arial"/>
              </a:rPr>
              <a:t> </a:t>
            </a:r>
            <a:r>
              <a:rPr lang="en" sz="1000" dirty="0">
                <a:solidFill>
                  <a:srgbClr val="E69138"/>
                </a:solidFill>
                <a:latin typeface="Courier New"/>
                <a:ea typeface="Courier New"/>
                <a:cs typeface="Courier New"/>
                <a:sym typeface="Courier New"/>
              </a:rPr>
              <a:t>agents_search.py</a:t>
            </a:r>
            <a:r>
              <a:rPr lang="en" sz="1400" dirty="0">
                <a:solidFill>
                  <a:srgbClr val="E69138"/>
                </a:solidFill>
              </a:rPr>
              <a:t> file. This is a very general search agent that finds a path through the maze. It does so using a supplied search algorithm for a supplied search problem and using a supplied heuristic.</a:t>
            </a:r>
            <a:endParaRPr sz="1400" dirty="0">
              <a:solidFill>
                <a:srgbClr val="E69138"/>
              </a:solidFill>
            </a:endParaRPr>
          </a:p>
          <a:p>
            <a:pPr marL="0" lvl="0" indent="0" algn="l" rtl="0">
              <a:lnSpc>
                <a:spcPct val="130000"/>
              </a:lnSpc>
              <a:spcBef>
                <a:spcPts val="1200"/>
              </a:spcBef>
              <a:spcAft>
                <a:spcPts val="0"/>
              </a:spcAft>
              <a:buNone/>
            </a:pPr>
            <a:r>
              <a:rPr lang="en" sz="1400" dirty="0">
                <a:solidFill>
                  <a:srgbClr val="E69138"/>
                </a:solidFill>
              </a:rPr>
              <a:t>By default, a SearchAgent tries to run a "depth first search" on a "position search problem" and uses a "null heuristic".</a:t>
            </a:r>
            <a:endParaRPr sz="1400" dirty="0">
              <a:solidFill>
                <a:srgbClr val="E69138"/>
              </a:solidFill>
            </a:endParaRPr>
          </a:p>
          <a:p>
            <a:pPr marL="0" lvl="0" indent="0" algn="l" rtl="0">
              <a:lnSpc>
                <a:spcPct val="130000"/>
              </a:lnSpc>
              <a:spcBef>
                <a:spcPts val="1200"/>
              </a:spcBef>
              <a:spcAft>
                <a:spcPts val="0"/>
              </a:spcAft>
              <a:buNone/>
            </a:pPr>
            <a:r>
              <a:rPr lang="en" sz="1400" dirty="0">
                <a:solidFill>
                  <a:srgbClr val="E69138"/>
                </a:solidFill>
              </a:rPr>
              <a:t>A heuristic function estimates the cost from the current state to the nearest goal in the provided SearchProblem. A null heuristic always returns a value of 0, which is a trivial heuristic stating that there is no cost.</a:t>
            </a:r>
            <a:endParaRPr sz="1400" dirty="0">
              <a:solidFill>
                <a:srgbClr val="E69138"/>
              </a:solidFill>
            </a:endParaRPr>
          </a:p>
          <a:p>
            <a:pPr marL="0" lvl="0" indent="0" algn="l" rtl="0">
              <a:spcBef>
                <a:spcPts val="1200"/>
              </a:spcBef>
              <a:spcAft>
                <a:spcPts val="0"/>
              </a:spcAft>
              <a:buNone/>
            </a:pPr>
            <a:endParaRPr dirty="0">
              <a:solidFill>
                <a:srgbClr val="E69138"/>
              </a:solidFill>
            </a:endParaRPr>
          </a:p>
        </p:txBody>
      </p:sp>
      <p:sp>
        <p:nvSpPr>
          <p:cNvPr id="91" name="Google Shape;91;p17"/>
          <p:cNvSpPr txBox="1">
            <a:spLocks noGrp="1"/>
          </p:cNvSpPr>
          <p:nvPr>
            <p:ph type="body" idx="1"/>
          </p:nvPr>
        </p:nvSpPr>
        <p:spPr>
          <a:xfrm>
            <a:off x="311700" y="26623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en" sz="1400" b="1" dirty="0">
                <a:solidFill>
                  <a:srgbClr val="4A86E8"/>
                </a:solidFill>
                <a:latin typeface="Oswald"/>
                <a:ea typeface="Oswald"/>
                <a:cs typeface="Oswald"/>
                <a:sym typeface="Oswald"/>
              </a:rPr>
              <a:t>SearchAgents are Agents</a:t>
            </a:r>
            <a:endParaRPr sz="1400" b="1" dirty="0">
              <a:solidFill>
                <a:srgbClr val="4A86E8"/>
              </a:solidFill>
              <a:latin typeface="Oswald"/>
              <a:ea typeface="Oswald"/>
              <a:cs typeface="Oswald"/>
              <a:sym typeface="Oswald"/>
            </a:endParaRPr>
          </a:p>
          <a:p>
            <a:pPr marL="0" lvl="0" indent="0" algn="l" rtl="0">
              <a:lnSpc>
                <a:spcPct val="130000"/>
              </a:lnSpc>
              <a:spcBef>
                <a:spcPts val="1200"/>
              </a:spcBef>
              <a:spcAft>
                <a:spcPts val="0"/>
              </a:spcAft>
              <a:buNone/>
            </a:pPr>
            <a:r>
              <a:rPr lang="en" sz="1400" dirty="0">
                <a:solidFill>
                  <a:srgbClr val="E69138"/>
                </a:solidFill>
                <a:latin typeface="Oswald"/>
                <a:ea typeface="Oswald"/>
                <a:cs typeface="Oswald"/>
                <a:sym typeface="Oswald"/>
              </a:rPr>
              <a:t>To see how this works, understand that a SearchAgent is a specific kind of generic Agent.</a:t>
            </a:r>
            <a:endParaRPr sz="1400" dirty="0">
              <a:solidFill>
                <a:srgbClr val="E69138"/>
              </a:solidFill>
              <a:latin typeface="Oswald"/>
              <a:ea typeface="Oswald"/>
              <a:cs typeface="Oswald"/>
              <a:sym typeface="Oswald"/>
            </a:endParaRPr>
          </a:p>
          <a:p>
            <a:pPr marL="457200" lvl="0" indent="-304800" algn="l" rtl="0">
              <a:lnSpc>
                <a:spcPct val="130000"/>
              </a:lnSpc>
              <a:spcBef>
                <a:spcPts val="1200"/>
              </a:spcBef>
              <a:spcAft>
                <a:spcPts val="0"/>
              </a:spcAft>
              <a:buClr>
                <a:srgbClr val="E69138"/>
              </a:buClr>
              <a:buSzPts val="1200"/>
              <a:buFont typeface="Arial"/>
              <a:buChar char="●"/>
            </a:pPr>
            <a:r>
              <a:rPr lang="en" sz="1400" dirty="0">
                <a:solidFill>
                  <a:srgbClr val="E69138"/>
                </a:solidFill>
                <a:latin typeface="Oswald"/>
                <a:ea typeface="Oswald"/>
                <a:cs typeface="Oswald"/>
                <a:sym typeface="Oswald"/>
              </a:rPr>
              <a:t>Any agent must define a</a:t>
            </a:r>
            <a:r>
              <a:rPr lang="en" sz="1200" dirty="0">
                <a:solidFill>
                  <a:srgbClr val="E69138"/>
                </a:solidFill>
                <a:latin typeface="Arial"/>
                <a:ea typeface="Arial"/>
                <a:cs typeface="Arial"/>
                <a:sym typeface="Arial"/>
              </a:rPr>
              <a:t> </a:t>
            </a:r>
            <a:r>
              <a:rPr lang="en" sz="1000" dirty="0">
                <a:solidFill>
                  <a:srgbClr val="E69138"/>
                </a:solidFill>
                <a:latin typeface="Courier New"/>
                <a:ea typeface="Courier New"/>
                <a:cs typeface="Courier New"/>
                <a:sym typeface="Courier New"/>
              </a:rPr>
              <a:t>get_action()</a:t>
            </a:r>
            <a:r>
              <a:rPr lang="en" sz="1400" dirty="0">
                <a:solidFill>
                  <a:srgbClr val="E69138"/>
                </a:solidFill>
                <a:latin typeface="Oswald"/>
                <a:ea typeface="Oswald"/>
                <a:cs typeface="Oswald"/>
                <a:sym typeface="Oswald"/>
              </a:rPr>
              <a:t> method. This method receives a GameState and must return a direction constant, such as Direction.NORTH or Direction.WEST.</a:t>
            </a:r>
            <a:endParaRPr sz="1400" dirty="0">
              <a:solidFill>
                <a:srgbClr val="E69138"/>
              </a:solidFill>
              <a:latin typeface="Oswald"/>
              <a:ea typeface="Oswald"/>
              <a:cs typeface="Oswald"/>
              <a:sym typeface="Oswald"/>
            </a:endParaRPr>
          </a:p>
          <a:p>
            <a:pPr marL="457200" lvl="0" indent="-304800" algn="l" rtl="0">
              <a:lnSpc>
                <a:spcPct val="130000"/>
              </a:lnSpc>
              <a:spcBef>
                <a:spcPts val="0"/>
              </a:spcBef>
              <a:spcAft>
                <a:spcPts val="0"/>
              </a:spcAft>
              <a:buClr>
                <a:srgbClr val="E69138"/>
              </a:buClr>
              <a:buSzPts val="1200"/>
              <a:buFont typeface="Arial"/>
              <a:buChar char="●"/>
            </a:pPr>
            <a:r>
              <a:rPr lang="en" sz="1400" dirty="0">
                <a:solidFill>
                  <a:srgbClr val="E69138"/>
                </a:solidFill>
                <a:latin typeface="Oswald"/>
                <a:ea typeface="Oswald"/>
                <a:cs typeface="Oswald"/>
                <a:sym typeface="Oswald"/>
              </a:rPr>
              <a:t>Further, an agent can define a</a:t>
            </a:r>
            <a:r>
              <a:rPr lang="en" sz="1200" dirty="0">
                <a:solidFill>
                  <a:srgbClr val="E69138"/>
                </a:solidFill>
                <a:latin typeface="Arial"/>
                <a:ea typeface="Arial"/>
                <a:cs typeface="Arial"/>
                <a:sym typeface="Arial"/>
              </a:rPr>
              <a:t> </a:t>
            </a:r>
            <a:r>
              <a:rPr lang="en" sz="1000" dirty="0">
                <a:solidFill>
                  <a:srgbClr val="E69138"/>
                </a:solidFill>
                <a:latin typeface="Courier New"/>
                <a:ea typeface="Courier New"/>
                <a:cs typeface="Courier New"/>
                <a:sym typeface="Courier New"/>
              </a:rPr>
              <a:t>register_initial_state()</a:t>
            </a:r>
            <a:r>
              <a:rPr lang="en" sz="1200" dirty="0">
                <a:solidFill>
                  <a:srgbClr val="E69138"/>
                </a:solidFill>
                <a:latin typeface="Arial"/>
                <a:ea typeface="Arial"/>
                <a:cs typeface="Arial"/>
                <a:sym typeface="Arial"/>
              </a:rPr>
              <a:t> </a:t>
            </a:r>
            <a:r>
              <a:rPr lang="en" sz="1400" dirty="0">
                <a:solidFill>
                  <a:srgbClr val="E69138"/>
                </a:solidFill>
                <a:latin typeface="Oswald"/>
                <a:ea typeface="Oswald"/>
                <a:cs typeface="Oswald"/>
                <a:sym typeface="Oswald"/>
              </a:rPr>
              <a:t>method and that will be called if it exists. This method is used to inspect the starting state.</a:t>
            </a:r>
            <a:endParaRPr sz="1400" dirty="0">
              <a:solidFill>
                <a:srgbClr val="E69138"/>
              </a:solidFill>
              <a:latin typeface="Oswald"/>
              <a:ea typeface="Oswald"/>
              <a:cs typeface="Oswald"/>
              <a:sym typeface="Oswald"/>
            </a:endParaRPr>
          </a:p>
          <a:p>
            <a:pPr marL="0" lvl="0" indent="0" algn="l" rtl="0">
              <a:spcBef>
                <a:spcPts val="12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17325" y="-140050"/>
            <a:ext cx="8520600" cy="5727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1200"/>
              </a:spcAft>
              <a:buNone/>
            </a:pPr>
            <a:r>
              <a:rPr lang="en" sz="1800" b="1" dirty="0">
                <a:solidFill>
                  <a:srgbClr val="4A86E8"/>
                </a:solidFill>
              </a:rPr>
              <a:t>Execution of Search Problems</a:t>
            </a:r>
            <a:endParaRPr dirty="0">
              <a:solidFill>
                <a:srgbClr val="4A86E8"/>
              </a:solidFill>
            </a:endParaRPr>
          </a:p>
        </p:txBody>
      </p:sp>
      <p:sp>
        <p:nvSpPr>
          <p:cNvPr id="97" name="Google Shape;97;p18"/>
          <p:cNvSpPr txBox="1">
            <a:spLocks noGrp="1"/>
          </p:cNvSpPr>
          <p:nvPr>
            <p:ph type="body" idx="1"/>
          </p:nvPr>
        </p:nvSpPr>
        <p:spPr>
          <a:xfrm>
            <a:off x="273950" y="539100"/>
            <a:ext cx="8520600" cy="4094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dirty="0">
                <a:solidFill>
                  <a:srgbClr val="E69138"/>
                </a:solidFill>
                <a:latin typeface="Oswald"/>
                <a:ea typeface="Oswald"/>
                <a:cs typeface="Oswald"/>
                <a:sym typeface="Oswald"/>
              </a:rPr>
              <a:t>You can run the generic search agent like this:</a:t>
            </a:r>
            <a:endParaRPr sz="1200" dirty="0">
              <a:solidFill>
                <a:srgbClr val="E69138"/>
              </a:solidFill>
              <a:latin typeface="Oswald"/>
              <a:ea typeface="Oswald"/>
              <a:cs typeface="Oswald"/>
              <a:sym typeface="Oswald"/>
            </a:endParaRPr>
          </a:p>
          <a:p>
            <a:pPr marL="0" lvl="0" indent="0" algn="l" rtl="0">
              <a:lnSpc>
                <a:spcPct val="130000"/>
              </a:lnSpc>
              <a:spcBef>
                <a:spcPts val="2400"/>
              </a:spcBef>
              <a:spcAft>
                <a:spcPts val="0"/>
              </a:spcAft>
              <a:buNone/>
            </a:pPr>
            <a:r>
              <a:rPr lang="en" sz="1000" dirty="0">
                <a:solidFill>
                  <a:srgbClr val="E69138"/>
                </a:solidFill>
                <a:highlight>
                  <a:srgbClr val="F6F8FA"/>
                </a:highlight>
                <a:latin typeface="Courier New"/>
                <a:ea typeface="Courier New"/>
                <a:cs typeface="Courier New"/>
                <a:sym typeface="Courier New"/>
              </a:rPr>
              <a:t>python pacman.py --layout tiny_maze --pacman SearchAgent</a:t>
            </a:r>
            <a:endParaRPr sz="1000" dirty="0">
              <a:solidFill>
                <a:srgbClr val="E69138"/>
              </a:solidFill>
              <a:highlight>
                <a:srgbClr val="F6F8FA"/>
              </a:highlight>
              <a:latin typeface="Courier New"/>
              <a:ea typeface="Courier New"/>
              <a:cs typeface="Courier New"/>
              <a:sym typeface="Courier New"/>
            </a:endParaRPr>
          </a:p>
          <a:p>
            <a:pPr marL="0" lvl="0" indent="0" algn="l" rtl="0">
              <a:lnSpc>
                <a:spcPct val="130000"/>
              </a:lnSpc>
              <a:spcBef>
                <a:spcPts val="0"/>
              </a:spcBef>
              <a:spcAft>
                <a:spcPts val="0"/>
              </a:spcAft>
              <a:buNone/>
            </a:pPr>
            <a:r>
              <a:rPr lang="en" sz="1200" dirty="0">
                <a:solidFill>
                  <a:srgbClr val="E69138"/>
                </a:solidFill>
                <a:latin typeface="Oswald"/>
                <a:ea typeface="Oswald"/>
                <a:cs typeface="Oswald"/>
                <a:sym typeface="Oswald"/>
              </a:rPr>
              <a:t>However, unless you have created a depth first search function, which is the default, you will see something like this:</a:t>
            </a:r>
            <a:endParaRPr sz="1200" dirty="0">
              <a:solidFill>
                <a:srgbClr val="E69138"/>
              </a:solidFill>
              <a:latin typeface="Oswald"/>
              <a:ea typeface="Oswald"/>
              <a:cs typeface="Oswald"/>
              <a:sym typeface="Oswald"/>
            </a:endParaRPr>
          </a:p>
          <a:p>
            <a:pPr marL="0" lvl="0" indent="0" algn="l" rtl="0">
              <a:lnSpc>
                <a:spcPct val="130000"/>
              </a:lnSpc>
              <a:spcBef>
                <a:spcPts val="2400"/>
              </a:spcBef>
              <a:spcAft>
                <a:spcPts val="0"/>
              </a:spcAft>
              <a:buNone/>
            </a:pPr>
            <a:r>
              <a:rPr lang="en" sz="1000" dirty="0">
                <a:solidFill>
                  <a:srgbClr val="E69138"/>
                </a:solidFill>
                <a:highlight>
                  <a:srgbClr val="F6F8FA"/>
                </a:highlight>
                <a:latin typeface="Courier New"/>
                <a:ea typeface="Courier New"/>
                <a:cs typeface="Courier New"/>
                <a:sym typeface="Courier New"/>
              </a:rPr>
              <a:t>[SearchAgent] using function depth_first_search</a:t>
            </a:r>
            <a:endParaRPr sz="1000" dirty="0">
              <a:solidFill>
                <a:srgbClr val="E69138"/>
              </a:solidFill>
              <a:highlight>
                <a:srgbClr val="F6F8FA"/>
              </a:highlight>
              <a:latin typeface="Courier New"/>
              <a:ea typeface="Courier New"/>
              <a:cs typeface="Courier New"/>
              <a:sym typeface="Courier New"/>
            </a:endParaRPr>
          </a:p>
          <a:p>
            <a:pPr marL="0" lvl="0" indent="0" algn="l" rtl="0">
              <a:lnSpc>
                <a:spcPct val="130000"/>
              </a:lnSpc>
              <a:spcBef>
                <a:spcPts val="2400"/>
              </a:spcBef>
              <a:spcAft>
                <a:spcPts val="0"/>
              </a:spcAft>
              <a:buNone/>
            </a:pPr>
            <a:r>
              <a:rPr lang="en" sz="1000" dirty="0">
                <a:solidFill>
                  <a:srgbClr val="E69138"/>
                </a:solidFill>
                <a:highlight>
                  <a:srgbClr val="F6F8FA"/>
                </a:highlight>
                <a:latin typeface="Courier New"/>
                <a:ea typeface="Courier New"/>
                <a:cs typeface="Courier New"/>
                <a:sym typeface="Courier New"/>
              </a:rPr>
              <a:t>[SearchAgent] using problem type PositionSearchProblem</a:t>
            </a:r>
            <a:endParaRPr sz="1000" dirty="0">
              <a:solidFill>
                <a:srgbClr val="E69138"/>
              </a:solidFill>
              <a:highlight>
                <a:srgbClr val="F6F8FA"/>
              </a:highlight>
              <a:latin typeface="Courier New"/>
              <a:ea typeface="Courier New"/>
              <a:cs typeface="Courier New"/>
              <a:sym typeface="Courier New"/>
            </a:endParaRPr>
          </a:p>
          <a:p>
            <a:pPr marL="0" lvl="0" indent="0" algn="l" rtl="0">
              <a:lnSpc>
                <a:spcPct val="130000"/>
              </a:lnSpc>
              <a:spcBef>
                <a:spcPts val="2400"/>
              </a:spcBef>
              <a:spcAft>
                <a:spcPts val="0"/>
              </a:spcAft>
              <a:buNone/>
            </a:pPr>
            <a:r>
              <a:rPr lang="en" sz="1000" dirty="0">
                <a:solidFill>
                  <a:srgbClr val="E69138"/>
                </a:solidFill>
                <a:highlight>
                  <a:srgbClr val="F6F8FA"/>
                </a:highlight>
                <a:latin typeface="Courier New"/>
                <a:ea typeface="Courier New"/>
                <a:cs typeface="Courier New"/>
                <a:sym typeface="Courier New"/>
              </a:rPr>
              <a:t>*** Method not implemented: depth_first_search</a:t>
            </a:r>
            <a:endParaRPr sz="1100" dirty="0">
              <a:solidFill>
                <a:srgbClr val="E69138"/>
              </a:solidFill>
              <a:latin typeface="Droid Serif"/>
              <a:ea typeface="Droid Serif"/>
              <a:cs typeface="Droid Serif"/>
              <a:sym typeface="Droid Serif"/>
            </a:endParaRPr>
          </a:p>
          <a:p>
            <a:pPr marL="0" lvl="0" indent="0" algn="l" rtl="0">
              <a:lnSpc>
                <a:spcPct val="130000"/>
              </a:lnSpc>
              <a:spcBef>
                <a:spcPts val="0"/>
              </a:spcBef>
              <a:spcAft>
                <a:spcPts val="0"/>
              </a:spcAft>
              <a:buNone/>
            </a:pPr>
            <a:r>
              <a:rPr lang="en" sz="1200" dirty="0">
                <a:solidFill>
                  <a:srgbClr val="E69138"/>
                </a:solidFill>
                <a:latin typeface="Oswald"/>
                <a:ea typeface="Oswald"/>
                <a:cs typeface="Oswald"/>
                <a:sym typeface="Oswald"/>
              </a:rPr>
              <a:t>The above command is identical to doing this:</a:t>
            </a:r>
            <a:endParaRPr sz="1200" dirty="0">
              <a:solidFill>
                <a:srgbClr val="E69138"/>
              </a:solidFill>
              <a:latin typeface="Oswald"/>
              <a:ea typeface="Oswald"/>
              <a:cs typeface="Oswald"/>
              <a:sym typeface="Oswald"/>
            </a:endParaRPr>
          </a:p>
          <a:p>
            <a:pPr marL="0" lvl="0" indent="0" algn="l" rtl="0">
              <a:lnSpc>
                <a:spcPct val="130000"/>
              </a:lnSpc>
              <a:spcBef>
                <a:spcPts val="2400"/>
              </a:spcBef>
              <a:spcAft>
                <a:spcPts val="0"/>
              </a:spcAft>
              <a:buNone/>
            </a:pPr>
            <a:r>
              <a:rPr lang="en" sz="1000" dirty="0">
                <a:solidFill>
                  <a:srgbClr val="E69138"/>
                </a:solidFill>
                <a:highlight>
                  <a:srgbClr val="F6F8FA"/>
                </a:highlight>
                <a:latin typeface="Courier New"/>
                <a:ea typeface="Courier New"/>
                <a:cs typeface="Courier New"/>
                <a:sym typeface="Courier New"/>
              </a:rPr>
              <a:t>python pacman.py --layout tiny_maze --pacman SearchAgent -a fn=dfs</a:t>
            </a:r>
            <a:endParaRPr sz="1100" dirty="0">
              <a:solidFill>
                <a:srgbClr val="E69138"/>
              </a:solidFill>
              <a:latin typeface="Droid Serif"/>
              <a:ea typeface="Droid Serif"/>
              <a:cs typeface="Droid Serif"/>
              <a:sym typeface="Droid Serif"/>
            </a:endParaRPr>
          </a:p>
          <a:p>
            <a:pPr marL="0" lvl="0" indent="0" algn="l" rtl="0">
              <a:lnSpc>
                <a:spcPct val="130000"/>
              </a:lnSpc>
              <a:spcBef>
                <a:spcPts val="0"/>
              </a:spcBef>
              <a:spcAft>
                <a:spcPts val="0"/>
              </a:spcAft>
              <a:buNone/>
            </a:pPr>
            <a:r>
              <a:rPr lang="en" sz="1200" dirty="0">
                <a:solidFill>
                  <a:srgbClr val="E69138"/>
                </a:solidFill>
                <a:latin typeface="Oswald"/>
                <a:ea typeface="Oswald"/>
                <a:cs typeface="Oswald"/>
                <a:sym typeface="Oswald"/>
              </a:rPr>
              <a:t>Here I’m just passing in the name of the search function, in this case "dfs". I could have also said "depth_first_search". Whatever you type here must be a function that you have provided.</a:t>
            </a:r>
            <a:endParaRPr sz="3000" dirty="0">
              <a:solidFill>
                <a:srgbClr val="E69138"/>
              </a:solidFill>
              <a:latin typeface="Oswald"/>
              <a:ea typeface="Oswald"/>
              <a:cs typeface="Oswald"/>
              <a:sym typeface="Oswald"/>
            </a:endParaRPr>
          </a:p>
          <a:p>
            <a:pPr marL="0" lvl="0" indent="0" algn="l" rtl="0">
              <a:spcBef>
                <a:spcPts val="1200"/>
              </a:spcBef>
              <a:spcAft>
                <a:spcPts val="1600"/>
              </a:spcAft>
              <a:buNone/>
            </a:pPr>
            <a:endParaRPr dirty="0">
              <a:solidFill>
                <a:srgbClr val="E69138"/>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124175"/>
            <a:ext cx="8520600" cy="7545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1000"/>
              </a:spcAft>
              <a:buNone/>
            </a:pPr>
            <a:r>
              <a:rPr lang="en" sz="2400" b="1">
                <a:solidFill>
                  <a:srgbClr val="4A86E8"/>
                </a:solidFill>
              </a:rPr>
              <a:t>DATA</a:t>
            </a:r>
            <a:endParaRPr sz="2800">
              <a:solidFill>
                <a:srgbClr val="4A86E8"/>
              </a:solidFill>
            </a:endParaRPr>
          </a:p>
        </p:txBody>
      </p:sp>
      <p:sp>
        <p:nvSpPr>
          <p:cNvPr id="103" name="Google Shape;103;p19"/>
          <p:cNvSpPr txBox="1">
            <a:spLocks noGrp="1"/>
          </p:cNvSpPr>
          <p:nvPr>
            <p:ph type="body" idx="1"/>
          </p:nvPr>
        </p:nvSpPr>
        <p:spPr>
          <a:xfrm>
            <a:off x="311700" y="908925"/>
            <a:ext cx="8520600" cy="629700"/>
          </a:xfrm>
          <a:prstGeom prst="rect">
            <a:avLst/>
          </a:prstGeom>
        </p:spPr>
        <p:txBody>
          <a:bodyPr spcFirstLastPara="1" wrap="square" lIns="91425" tIns="91425" rIns="91425" bIns="91425" anchor="t" anchorCtr="0">
            <a:noAutofit/>
          </a:bodyPr>
          <a:lstStyle/>
          <a:p>
            <a:pPr marL="0" lvl="0" indent="0" algn="l" rtl="0">
              <a:lnSpc>
                <a:spcPct val="130000"/>
              </a:lnSpc>
              <a:spcBef>
                <a:spcPts val="1000"/>
              </a:spcBef>
              <a:spcAft>
                <a:spcPts val="0"/>
              </a:spcAft>
              <a:buNone/>
            </a:pPr>
            <a:r>
              <a:rPr lang="en" sz="1400" dirty="0">
                <a:solidFill>
                  <a:srgbClr val="24292E"/>
                </a:solidFill>
                <a:highlight>
                  <a:srgbClr val="FFFFFF"/>
                </a:highlight>
                <a:latin typeface="Oswald"/>
                <a:ea typeface="Oswald"/>
                <a:cs typeface="Oswald"/>
                <a:sym typeface="Oswald"/>
              </a:rPr>
              <a:t>Any search problem must provide the following elements:</a:t>
            </a:r>
            <a:endParaRPr sz="1400" dirty="0">
              <a:solidFill>
                <a:srgbClr val="24292E"/>
              </a:solidFill>
              <a:highlight>
                <a:srgbClr val="FFFFFF"/>
              </a:highlight>
              <a:latin typeface="Oswald"/>
              <a:ea typeface="Oswald"/>
              <a:cs typeface="Oswald"/>
              <a:sym typeface="Oswald"/>
            </a:endParaRPr>
          </a:p>
          <a:p>
            <a:pPr marL="0" lvl="0" indent="0" algn="l" rtl="0">
              <a:spcBef>
                <a:spcPts val="0"/>
              </a:spcBef>
              <a:spcAft>
                <a:spcPts val="1600"/>
              </a:spcAft>
              <a:buNone/>
            </a:pPr>
            <a:endParaRPr dirty="0"/>
          </a:p>
        </p:txBody>
      </p:sp>
      <p:graphicFrame>
        <p:nvGraphicFramePr>
          <p:cNvPr id="104" name="Google Shape;104;p19"/>
          <p:cNvGraphicFramePr/>
          <p:nvPr/>
        </p:nvGraphicFramePr>
        <p:xfrm>
          <a:off x="1369725" y="1676438"/>
          <a:ext cx="5915025" cy="2905760"/>
        </p:xfrm>
        <a:graphic>
          <a:graphicData uri="http://schemas.openxmlformats.org/drawingml/2006/table">
            <a:tbl>
              <a:tblPr>
                <a:noFill/>
                <a:tableStyleId>{88A7A7D0-A2BC-407D-849A-D356675F177A}</a:tableStyleId>
              </a:tblPr>
              <a:tblGrid>
                <a:gridCol w="1905000">
                  <a:extLst>
                    <a:ext uri="{9D8B030D-6E8A-4147-A177-3AD203B41FA5}">
                      <a16:colId xmlns:a16="http://schemas.microsoft.com/office/drawing/2014/main" val="20000"/>
                    </a:ext>
                  </a:extLst>
                </a:gridCol>
                <a:gridCol w="4010025">
                  <a:extLst>
                    <a:ext uri="{9D8B030D-6E8A-4147-A177-3AD203B41FA5}">
                      <a16:colId xmlns:a16="http://schemas.microsoft.com/office/drawing/2014/main" val="20001"/>
                    </a:ext>
                  </a:extLst>
                </a:gridCol>
              </a:tblGrid>
              <a:tr h="457200">
                <a:tc>
                  <a:txBody>
                    <a:bodyPr/>
                    <a:lstStyle/>
                    <a:p>
                      <a:pPr marL="0" lvl="0" indent="0" algn="ctr" rtl="0">
                        <a:spcBef>
                          <a:spcPts val="0"/>
                        </a:spcBef>
                        <a:spcAft>
                          <a:spcPts val="0"/>
                        </a:spcAft>
                        <a:buNone/>
                      </a:pPr>
                      <a:r>
                        <a:rPr lang="en" sz="1100">
                          <a:solidFill>
                            <a:srgbClr val="783F04"/>
                          </a:solidFill>
                          <a:latin typeface="Oswald"/>
                          <a:ea typeface="Oswald"/>
                          <a:cs typeface="Oswald"/>
                          <a:sym typeface="Oswald"/>
                        </a:rPr>
                        <a:t>METHODS</a:t>
                      </a:r>
                      <a:endParaRPr sz="1100">
                        <a:solidFill>
                          <a:srgbClr val="783F04"/>
                        </a:solidFill>
                        <a:latin typeface="Oswald"/>
                        <a:ea typeface="Oswald"/>
                        <a:cs typeface="Oswald"/>
                        <a:sym typeface="Oswald"/>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F3E9D3"/>
                    </a:solidFill>
                  </a:tcPr>
                </a:tc>
                <a:tc>
                  <a:txBody>
                    <a:bodyPr/>
                    <a:lstStyle/>
                    <a:p>
                      <a:pPr marL="0" lvl="0" indent="0" algn="ctr" rtl="0">
                        <a:spcBef>
                          <a:spcPts val="0"/>
                        </a:spcBef>
                        <a:spcAft>
                          <a:spcPts val="0"/>
                        </a:spcAft>
                        <a:buNone/>
                      </a:pPr>
                      <a:r>
                        <a:rPr lang="en" sz="1100" dirty="0">
                          <a:solidFill>
                            <a:srgbClr val="783F04"/>
                          </a:solidFill>
                          <a:latin typeface="Oswald"/>
                          <a:ea typeface="Oswald"/>
                          <a:cs typeface="Oswald"/>
                          <a:sym typeface="Oswald"/>
                        </a:rPr>
                        <a:t>RETURN</a:t>
                      </a:r>
                      <a:endParaRPr sz="1100" dirty="0">
                        <a:solidFill>
                          <a:srgbClr val="783F04"/>
                        </a:solidFill>
                        <a:latin typeface="Oswald"/>
                        <a:ea typeface="Oswald"/>
                        <a:cs typeface="Oswald"/>
                        <a:sym typeface="Oswald"/>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F3E9D3"/>
                    </a:solidFill>
                  </a:tcPr>
                </a:tc>
                <a:extLst>
                  <a:ext uri="{0D108BD9-81ED-4DB2-BD59-A6C34878D82A}">
                    <a16:rowId xmlns:a16="http://schemas.microsoft.com/office/drawing/2014/main" val="10000"/>
                  </a:ext>
                </a:extLst>
              </a:tr>
              <a:tr h="457200">
                <a:tc>
                  <a:txBody>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get_start_state()</a:t>
                      </a:r>
                      <a:endParaRPr sz="1100">
                        <a:solidFill>
                          <a:srgbClr val="666666"/>
                        </a:solidFill>
                        <a:latin typeface="Droid Serif"/>
                        <a:ea typeface="Droid Serif"/>
                        <a:cs typeface="Droid Serif"/>
                        <a:sym typeface="Droid Serif"/>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200">
                          <a:solidFill>
                            <a:srgbClr val="24292E"/>
                          </a:solidFill>
                        </a:rPr>
                        <a:t>Returns the start state for the search problem.</a:t>
                      </a:r>
                      <a:endParaRPr sz="1100">
                        <a:solidFill>
                          <a:srgbClr val="666666"/>
                        </a:solidFill>
                        <a:latin typeface="Droid Serif"/>
                        <a:ea typeface="Droid Serif"/>
                        <a:cs typeface="Droid Serif"/>
                        <a:sym typeface="Droid Serif"/>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999999"/>
                    </a:solidFill>
                  </a:tcPr>
                </a:tc>
                <a:extLst>
                  <a:ext uri="{0D108BD9-81ED-4DB2-BD59-A6C34878D82A}">
                    <a16:rowId xmlns:a16="http://schemas.microsoft.com/office/drawing/2014/main" val="10001"/>
                  </a:ext>
                </a:extLst>
              </a:tr>
              <a:tr h="457200">
                <a:tc>
                  <a:txBody>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is_goal_state()</a:t>
                      </a:r>
                      <a:endParaRPr sz="1100">
                        <a:solidFill>
                          <a:srgbClr val="666666"/>
                        </a:solidFill>
                        <a:latin typeface="Droid Serif"/>
                        <a:ea typeface="Droid Serif"/>
                        <a:cs typeface="Droid Serif"/>
                        <a:sym typeface="Droid Serif"/>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200">
                          <a:solidFill>
                            <a:srgbClr val="24292E"/>
                          </a:solidFill>
                        </a:rPr>
                        <a:t>Return True if and only if the state is a valid goal state.</a:t>
                      </a:r>
                      <a:endParaRPr sz="1100">
                        <a:solidFill>
                          <a:srgbClr val="666666"/>
                        </a:solidFill>
                        <a:latin typeface="Droid Serif"/>
                        <a:ea typeface="Droid Serif"/>
                        <a:cs typeface="Droid Serif"/>
                        <a:sym typeface="Droid Serif"/>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999999"/>
                    </a:solidFill>
                  </a:tcPr>
                </a:tc>
                <a:extLst>
                  <a:ext uri="{0D108BD9-81ED-4DB2-BD59-A6C34878D82A}">
                    <a16:rowId xmlns:a16="http://schemas.microsoft.com/office/drawing/2014/main" val="10002"/>
                  </a:ext>
                </a:extLst>
              </a:tr>
              <a:tr h="457200">
                <a:tc>
                  <a:txBody>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get_cost_of_actions()</a:t>
                      </a:r>
                      <a:endParaRPr sz="1000">
                        <a:solidFill>
                          <a:srgbClr val="24292E"/>
                        </a:solidFill>
                        <a:latin typeface="Courier New"/>
                        <a:ea typeface="Courier New"/>
                        <a:cs typeface="Courier New"/>
                        <a:sym typeface="Courier New"/>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200">
                          <a:solidFill>
                            <a:srgbClr val="24292E"/>
                          </a:solidFill>
                        </a:rPr>
                        <a:t>Returns the total cost of a sequence of actions. The sequence must be composed of legal moves.</a:t>
                      </a:r>
                      <a:endParaRPr sz="1200">
                        <a:solidFill>
                          <a:srgbClr val="24292E"/>
                        </a:solidFill>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999999"/>
                    </a:solidFill>
                  </a:tcPr>
                </a:tc>
                <a:extLst>
                  <a:ext uri="{0D108BD9-81ED-4DB2-BD59-A6C34878D82A}">
                    <a16:rowId xmlns:a16="http://schemas.microsoft.com/office/drawing/2014/main" val="10003"/>
                  </a:ext>
                </a:extLst>
              </a:tr>
              <a:tr h="457200">
                <a:tc>
                  <a:txBody>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get_successors()</a:t>
                      </a:r>
                      <a:r>
                        <a:rPr lang="en" sz="1200">
                          <a:solidFill>
                            <a:srgbClr val="24292E"/>
                          </a:solidFill>
                          <a:highlight>
                            <a:srgbClr val="FFFFFF"/>
                          </a:highlight>
                        </a:rPr>
                        <a:t> </a:t>
                      </a:r>
                      <a:endParaRPr sz="1100">
                        <a:solidFill>
                          <a:srgbClr val="666666"/>
                        </a:solidFill>
                        <a:latin typeface="Droid Serif"/>
                        <a:ea typeface="Droid Serif"/>
                        <a:cs typeface="Droid Serif"/>
                        <a:sym typeface="Droid Serif"/>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200" dirty="0">
                          <a:solidFill>
                            <a:srgbClr val="24292E"/>
                          </a:solidFill>
                        </a:rPr>
                        <a:t>Return a list of triples: successor, action, and step cost. Here 'successor' is a successor to the current state, 'action' is the action required to get to that successor state, and 'step cost' is the incremental cost of expanding to that successor.</a:t>
                      </a:r>
                      <a:endParaRPr sz="1100" dirty="0">
                        <a:solidFill>
                          <a:srgbClr val="666666"/>
                        </a:solidFill>
                        <a:latin typeface="Droid Serif"/>
                        <a:ea typeface="Droid Serif"/>
                        <a:cs typeface="Droid Serif"/>
                        <a:sym typeface="Droid Serif"/>
                      </a:endParaRPr>
                    </a:p>
                  </a:txBody>
                  <a:tcPr marL="63500" marR="63500" marT="63500" marB="63500" anchor="ctr">
                    <a:lnL w="12700" cap="flat" cmpd="sng">
                      <a:solidFill>
                        <a:srgbClr val="C8AD73"/>
                      </a:solidFill>
                      <a:prstDash val="solid"/>
                      <a:round/>
                      <a:headEnd type="none" w="sm" len="sm"/>
                      <a:tailEnd type="none" w="sm" len="sm"/>
                    </a:lnL>
                    <a:lnR w="12700" cap="flat" cmpd="sng">
                      <a:solidFill>
                        <a:srgbClr val="C8AD73"/>
                      </a:solidFill>
                      <a:prstDash val="solid"/>
                      <a:round/>
                      <a:headEnd type="none" w="sm" len="sm"/>
                      <a:tailEnd type="none" w="sm" len="sm"/>
                    </a:lnR>
                    <a:lnT w="12700" cap="flat" cmpd="sng">
                      <a:solidFill>
                        <a:srgbClr val="C8AD73"/>
                      </a:solidFill>
                      <a:prstDash val="solid"/>
                      <a:round/>
                      <a:headEnd type="none" w="sm" len="sm"/>
                      <a:tailEnd type="none" w="sm" len="sm"/>
                    </a:lnT>
                    <a:lnB w="12700" cap="flat" cmpd="sng">
                      <a:solidFill>
                        <a:srgbClr val="C8AD73"/>
                      </a:solidFill>
                      <a:prstDash val="solid"/>
                      <a:round/>
                      <a:headEnd type="none" w="sm" len="sm"/>
                      <a:tailEnd type="none" w="sm" len="sm"/>
                    </a:lnB>
                    <a:solidFill>
                      <a:srgbClr val="999999"/>
                    </a:solidFill>
                  </a:tcPr>
                </a:tc>
                <a:extLst>
                  <a:ext uri="{0D108BD9-81ED-4DB2-BD59-A6C34878D82A}">
                    <a16:rowId xmlns:a16="http://schemas.microsoft.com/office/drawing/2014/main" val="10004"/>
                  </a:ext>
                </a:extLst>
              </a:tr>
            </a:tbl>
          </a:graphicData>
        </a:graphic>
      </p:graphicFrame>
      <p:sp>
        <p:nvSpPr>
          <p:cNvPr id="105" name="Google Shape;105;p19"/>
          <p:cNvSpPr txBox="1"/>
          <p:nvPr/>
        </p:nvSpPr>
        <p:spPr>
          <a:xfrm>
            <a:off x="937050" y="1582198"/>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25000"/>
              </a:lnSpc>
              <a:spcBef>
                <a:spcPts val="1800"/>
              </a:spcBef>
              <a:spcAft>
                <a:spcPts val="0"/>
              </a:spcAft>
              <a:buNone/>
            </a:pPr>
            <a:endParaRPr>
              <a:solidFill>
                <a:srgbClr val="B45F06"/>
              </a:solidFill>
              <a:latin typeface="Oswald"/>
              <a:ea typeface="Oswald"/>
              <a:cs typeface="Oswald"/>
              <a:sym typeface="Oswald"/>
            </a:endParaRPr>
          </a:p>
          <a:p>
            <a:pPr marL="0" lvl="0" indent="0" algn="l" rtl="0">
              <a:lnSpc>
                <a:spcPct val="130000"/>
              </a:lnSpc>
              <a:spcBef>
                <a:spcPts val="2400"/>
              </a:spcBef>
              <a:spcAft>
                <a:spcPts val="0"/>
              </a:spcAft>
              <a:buNone/>
            </a:pPr>
            <a:endParaRPr>
              <a:solidFill>
                <a:srgbClr val="B45F06"/>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47"/>
          <p:cNvSpPr>
            <a:spLocks/>
          </p:cNvSpPr>
          <p:nvPr/>
        </p:nvSpPr>
        <p:spPr bwMode="auto">
          <a:xfrm>
            <a:off x="5511401" y="1502567"/>
            <a:ext cx="1429941" cy="1915716"/>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554" name="Rectangle 2"/>
          <p:cNvSpPr>
            <a:spLocks noGrp="1" noChangeArrowheads="1"/>
          </p:cNvSpPr>
          <p:nvPr>
            <p:ph type="title"/>
          </p:nvPr>
        </p:nvSpPr>
        <p:spPr/>
        <p:txBody>
          <a:bodyPr/>
          <a:lstStyle/>
          <a:p>
            <a:pPr eaLnBrk="1" hangingPunct="1"/>
            <a:r>
              <a:rPr lang="en-US" dirty="0">
                <a:solidFill>
                  <a:srgbClr val="0070C0"/>
                </a:solidFill>
              </a:rPr>
              <a:t>Depth-First Search (DFS) Properties</a:t>
            </a:r>
          </a:p>
        </p:txBody>
      </p:sp>
      <p:grpSp>
        <p:nvGrpSpPr>
          <p:cNvPr id="2" name="Group 27"/>
          <p:cNvGrpSpPr>
            <a:grpSpLocks/>
          </p:cNvGrpSpPr>
          <p:nvPr/>
        </p:nvGrpSpPr>
        <p:grpSpPr bwMode="auto">
          <a:xfrm>
            <a:off x="4514850" y="1314451"/>
            <a:ext cx="4400550" cy="2175272"/>
            <a:chOff x="1328738" y="2012950"/>
            <a:chExt cx="5867400" cy="2900363"/>
          </a:xfrm>
        </p:grpSpPr>
        <p:sp>
          <p:nvSpPr>
            <p:cNvPr id="23585" name="Freeform 30"/>
            <p:cNvSpPr>
              <a:spLocks/>
            </p:cNvSpPr>
            <p:nvPr/>
          </p:nvSpPr>
          <p:spPr bwMode="auto">
            <a:xfrm>
              <a:off x="2655888" y="2262188"/>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586" name="Oval 31"/>
            <p:cNvSpPr>
              <a:spLocks noChangeArrowheads="1"/>
            </p:cNvSpPr>
            <p:nvPr/>
          </p:nvSpPr>
          <p:spPr bwMode="auto">
            <a:xfrm>
              <a:off x="4010025" y="2192338"/>
              <a:ext cx="179388" cy="179387"/>
            </a:xfrm>
            <a:prstGeom prst="ellipse">
              <a:avLst/>
            </a:prstGeom>
            <a:solidFill>
              <a:schemeClr val="accent1"/>
            </a:solidFill>
            <a:ln w="9525">
              <a:solidFill>
                <a:schemeClr val="tx1"/>
              </a:solidFill>
              <a:round/>
              <a:headEnd/>
              <a:tailEnd/>
            </a:ln>
          </p:spPr>
          <p:txBody>
            <a:bodyPr wrap="none"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587" name="Oval 32"/>
            <p:cNvSpPr>
              <a:spLocks noChangeArrowheads="1"/>
            </p:cNvSpPr>
            <p:nvPr/>
          </p:nvSpPr>
          <p:spPr bwMode="auto">
            <a:xfrm>
              <a:off x="3778250" y="2617788"/>
              <a:ext cx="179388" cy="179387"/>
            </a:xfrm>
            <a:prstGeom prst="ellipse">
              <a:avLst/>
            </a:prstGeom>
            <a:solidFill>
              <a:schemeClr val="accent1"/>
            </a:solidFill>
            <a:ln w="9525">
              <a:solidFill>
                <a:schemeClr val="tx1"/>
              </a:solidFill>
              <a:round/>
              <a:headEnd/>
              <a:tailEnd/>
            </a:ln>
          </p:spPr>
          <p:txBody>
            <a:bodyPr wrap="none"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588" name="Oval 33"/>
            <p:cNvSpPr>
              <a:spLocks noChangeArrowheads="1"/>
            </p:cNvSpPr>
            <p:nvPr/>
          </p:nvSpPr>
          <p:spPr bwMode="auto">
            <a:xfrm>
              <a:off x="4254500" y="2608263"/>
              <a:ext cx="179388" cy="179387"/>
            </a:xfrm>
            <a:prstGeom prst="ellipse">
              <a:avLst/>
            </a:prstGeom>
            <a:solidFill>
              <a:schemeClr val="accent1"/>
            </a:solidFill>
            <a:ln w="9525">
              <a:solidFill>
                <a:schemeClr val="tx1"/>
              </a:solidFill>
              <a:round/>
              <a:headEnd/>
              <a:tailEnd/>
            </a:ln>
          </p:spPr>
          <p:txBody>
            <a:bodyPr wrap="none"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589" name="Text Box 34"/>
            <p:cNvSpPr txBox="1">
              <a:spLocks noChangeArrowheads="1"/>
            </p:cNvSpPr>
            <p:nvPr/>
          </p:nvSpPr>
          <p:spPr bwMode="auto">
            <a:xfrm>
              <a:off x="3908425" y="2468563"/>
              <a:ext cx="274639" cy="400109"/>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a:t>
              </a:r>
            </a:p>
          </p:txBody>
        </p:sp>
        <p:sp>
          <p:nvSpPr>
            <p:cNvPr id="23590" name="Freeform 35"/>
            <p:cNvSpPr>
              <a:spLocks/>
            </p:cNvSpPr>
            <p:nvPr/>
          </p:nvSpPr>
          <p:spPr bwMode="auto">
            <a:xfrm>
              <a:off x="3890963" y="242252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591" name="Text Box 36"/>
            <p:cNvSpPr txBox="1">
              <a:spLocks noChangeArrowheads="1"/>
            </p:cNvSpPr>
            <p:nvPr/>
          </p:nvSpPr>
          <p:spPr bwMode="auto">
            <a:xfrm>
              <a:off x="4292599" y="2220913"/>
              <a:ext cx="298451" cy="400109"/>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a:t>
              </a:r>
            </a:p>
          </p:txBody>
        </p:sp>
        <p:sp>
          <p:nvSpPr>
            <p:cNvPr id="23592" name="Text Box 37"/>
            <p:cNvSpPr txBox="1">
              <a:spLocks noChangeArrowheads="1"/>
            </p:cNvSpPr>
            <p:nvPr/>
          </p:nvSpPr>
          <p:spPr bwMode="auto">
            <a:xfrm>
              <a:off x="5719763" y="2073275"/>
              <a:ext cx="1119187" cy="400109"/>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1 node</a:t>
              </a:r>
            </a:p>
          </p:txBody>
        </p:sp>
        <p:sp>
          <p:nvSpPr>
            <p:cNvPr id="23593" name="Text Box 38"/>
            <p:cNvSpPr txBox="1">
              <a:spLocks noChangeArrowheads="1"/>
            </p:cNvSpPr>
            <p:nvPr/>
          </p:nvSpPr>
          <p:spPr bwMode="auto">
            <a:xfrm>
              <a:off x="5721350" y="2427287"/>
              <a:ext cx="1119188" cy="400109"/>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 nodes</a:t>
              </a:r>
            </a:p>
          </p:txBody>
        </p:sp>
        <p:sp>
          <p:nvSpPr>
            <p:cNvPr id="23594" name="Text Box 39"/>
            <p:cNvSpPr txBox="1">
              <a:spLocks noChangeArrowheads="1"/>
            </p:cNvSpPr>
            <p:nvPr/>
          </p:nvSpPr>
          <p:spPr bwMode="auto">
            <a:xfrm>
              <a:off x="5721350" y="2838450"/>
              <a:ext cx="1119188" cy="677108"/>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a:t>
              </a:r>
              <a:r>
                <a:rPr lang="en-US" sz="1350" kern="1200" baseline="30000">
                  <a:solidFill>
                    <a:schemeClr val="accent2">
                      <a:lumMod val="60000"/>
                      <a:lumOff val="40000"/>
                    </a:schemeClr>
                  </a:solidFill>
                  <a:latin typeface="Arial" charset="0"/>
                  <a:ea typeface="+mn-ea"/>
                  <a:cs typeface="Arial" charset="0"/>
                </a:rPr>
                <a:t>2</a:t>
              </a:r>
              <a:r>
                <a:rPr lang="en-US" sz="1350" kern="1200">
                  <a:solidFill>
                    <a:schemeClr val="accent2">
                      <a:lumMod val="60000"/>
                      <a:lumOff val="40000"/>
                    </a:schemeClr>
                  </a:solidFill>
                  <a:latin typeface="Arial" charset="0"/>
                  <a:ea typeface="+mn-ea"/>
                  <a:cs typeface="Arial" charset="0"/>
                </a:rPr>
                <a:t> nodes</a:t>
              </a:r>
            </a:p>
          </p:txBody>
        </p:sp>
        <p:sp>
          <p:nvSpPr>
            <p:cNvPr id="23595" name="Text Box 40"/>
            <p:cNvSpPr txBox="1">
              <a:spLocks noChangeArrowheads="1"/>
            </p:cNvSpPr>
            <p:nvPr/>
          </p:nvSpPr>
          <p:spPr bwMode="auto">
            <a:xfrm>
              <a:off x="5735638" y="4464050"/>
              <a:ext cx="1460500" cy="400109"/>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a:t>
              </a:r>
              <a:r>
                <a:rPr lang="en-US" sz="1350" kern="1200" baseline="30000">
                  <a:solidFill>
                    <a:schemeClr val="accent2">
                      <a:lumMod val="60000"/>
                      <a:lumOff val="40000"/>
                    </a:schemeClr>
                  </a:solidFill>
                  <a:latin typeface="Arial" charset="0"/>
                  <a:ea typeface="+mn-ea"/>
                  <a:cs typeface="Arial" charset="0"/>
                </a:rPr>
                <a:t>m</a:t>
              </a:r>
              <a:r>
                <a:rPr lang="en-US" sz="1350" kern="1200">
                  <a:solidFill>
                    <a:schemeClr val="accent2">
                      <a:lumMod val="60000"/>
                      <a:lumOff val="40000"/>
                    </a:schemeClr>
                  </a:solidFill>
                  <a:latin typeface="Arial" charset="0"/>
                  <a:ea typeface="+mn-ea"/>
                  <a:cs typeface="Arial" charset="0"/>
                </a:rPr>
                <a:t> nodes</a:t>
              </a:r>
            </a:p>
          </p:txBody>
        </p:sp>
        <p:sp>
          <p:nvSpPr>
            <p:cNvPr id="23596" name="Oval 41"/>
            <p:cNvSpPr>
              <a:spLocks noChangeArrowheads="1"/>
            </p:cNvSpPr>
            <p:nvPr/>
          </p:nvSpPr>
          <p:spPr bwMode="auto">
            <a:xfrm>
              <a:off x="4502151" y="4733925"/>
              <a:ext cx="179387" cy="179388"/>
            </a:xfrm>
            <a:prstGeom prst="ellipse">
              <a:avLst/>
            </a:prstGeom>
            <a:solidFill>
              <a:srgbClr val="FF9999"/>
            </a:solidFill>
            <a:ln w="9525">
              <a:solidFill>
                <a:schemeClr val="tx1"/>
              </a:solidFill>
              <a:round/>
              <a:headEnd/>
              <a:tailEnd/>
            </a:ln>
          </p:spPr>
          <p:txBody>
            <a:bodyPr wrap="none"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600" name="AutoShape 45"/>
            <p:cNvSpPr>
              <a:spLocks/>
            </p:cNvSpPr>
            <p:nvPr/>
          </p:nvSpPr>
          <p:spPr bwMode="auto">
            <a:xfrm>
              <a:off x="2224088" y="2012950"/>
              <a:ext cx="265112" cy="2811463"/>
            </a:xfrm>
            <a:prstGeom prst="leftBrace">
              <a:avLst>
                <a:gd name="adj1" fmla="val 88373"/>
                <a:gd name="adj2" fmla="val 50000"/>
              </a:avLst>
            </a:prstGeom>
            <a:noFill/>
            <a:ln w="9525">
              <a:solidFill>
                <a:schemeClr val="tx1"/>
              </a:solidFill>
              <a:round/>
              <a:headEnd/>
              <a:tailEnd/>
            </a:ln>
          </p:spPr>
          <p:txBody>
            <a:bodyPr wrap="none"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3601" name="Text Box 46"/>
            <p:cNvSpPr txBox="1">
              <a:spLocks noChangeArrowheads="1"/>
            </p:cNvSpPr>
            <p:nvPr/>
          </p:nvSpPr>
          <p:spPr bwMode="auto">
            <a:xfrm>
              <a:off x="1328738" y="3224213"/>
              <a:ext cx="1265237" cy="400109"/>
            </a:xfrm>
            <a:prstGeom prst="rect">
              <a:avLst/>
            </a:prstGeom>
            <a:noFill/>
            <a:ln w="9525">
              <a:noFill/>
              <a:miter lim="800000"/>
              <a:headEnd/>
              <a:tailEnd/>
            </a:ln>
          </p:spPr>
          <p:txBody>
            <a:bodyPr>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m tiers</a:t>
              </a:r>
            </a:p>
          </p:txBody>
        </p:sp>
      </p:grpSp>
      <p:sp>
        <p:nvSpPr>
          <p:cNvPr id="30" name="Content Placeholder 29"/>
          <p:cNvSpPr>
            <a:spLocks noGrp="1"/>
          </p:cNvSpPr>
          <p:nvPr>
            <p:ph idx="1"/>
          </p:nvPr>
        </p:nvSpPr>
        <p:spPr>
          <a:xfrm>
            <a:off x="190500" y="1025127"/>
            <a:ext cx="4095750" cy="3546873"/>
          </a:xfrm>
        </p:spPr>
        <p:txBody>
          <a:bodyPr/>
          <a:lstStyle/>
          <a:p>
            <a:r>
              <a:rPr lang="en-US" sz="1800" dirty="0">
                <a:solidFill>
                  <a:schemeClr val="accent1">
                    <a:lumMod val="75000"/>
                  </a:schemeClr>
                </a:solidFill>
              </a:rPr>
              <a:t>Nodes expanded by DFS</a:t>
            </a:r>
          </a:p>
          <a:p>
            <a:pPr lvl="1"/>
            <a:r>
              <a:rPr lang="en-US" sz="1500" dirty="0">
                <a:solidFill>
                  <a:srgbClr val="E69138"/>
                </a:solidFill>
              </a:rPr>
              <a:t>Some left prefix of the tree.</a:t>
            </a:r>
          </a:p>
          <a:p>
            <a:pPr lvl="1"/>
            <a:r>
              <a:rPr lang="en-US" sz="1500" dirty="0">
                <a:solidFill>
                  <a:srgbClr val="E69138"/>
                </a:solidFill>
              </a:rPr>
              <a:t>Could process the whole tree!</a:t>
            </a:r>
          </a:p>
          <a:p>
            <a:pPr lvl="1"/>
            <a:r>
              <a:rPr lang="en-US" sz="1500" dirty="0">
                <a:solidFill>
                  <a:srgbClr val="E69138"/>
                </a:solidFill>
              </a:rPr>
              <a:t>If m is finite, takes time O(</a:t>
            </a:r>
            <a:r>
              <a:rPr lang="en-US" sz="1500" dirty="0" err="1">
                <a:solidFill>
                  <a:srgbClr val="E69138"/>
                </a:solidFill>
              </a:rPr>
              <a:t>b</a:t>
            </a:r>
            <a:r>
              <a:rPr lang="en-US" sz="1500" baseline="30000" dirty="0" err="1">
                <a:solidFill>
                  <a:srgbClr val="E69138"/>
                </a:solidFill>
              </a:rPr>
              <a:t>m</a:t>
            </a:r>
            <a:r>
              <a:rPr lang="en-US" sz="1500" dirty="0">
                <a:solidFill>
                  <a:srgbClr val="E69138"/>
                </a:solidFill>
              </a:rPr>
              <a:t>)</a:t>
            </a:r>
          </a:p>
          <a:p>
            <a:pPr lvl="3"/>
            <a:endParaRPr lang="en-US" sz="900" dirty="0">
              <a:solidFill>
                <a:schemeClr val="accent1">
                  <a:lumMod val="75000"/>
                </a:schemeClr>
              </a:solidFill>
            </a:endParaRPr>
          </a:p>
          <a:p>
            <a:r>
              <a:rPr lang="en-US" sz="1800" dirty="0">
                <a:solidFill>
                  <a:schemeClr val="accent1">
                    <a:lumMod val="75000"/>
                  </a:schemeClr>
                </a:solidFill>
              </a:rPr>
              <a:t>Space taken by fringe</a:t>
            </a:r>
          </a:p>
          <a:p>
            <a:pPr lvl="1"/>
            <a:r>
              <a:rPr lang="en-US" sz="1500" dirty="0">
                <a:solidFill>
                  <a:srgbClr val="E69138"/>
                </a:solidFill>
              </a:rPr>
              <a:t>Only has siblings on path to root, so O(</a:t>
            </a:r>
            <a:r>
              <a:rPr lang="en-US" sz="1500" dirty="0" err="1">
                <a:solidFill>
                  <a:srgbClr val="E69138"/>
                </a:solidFill>
              </a:rPr>
              <a:t>bm</a:t>
            </a:r>
            <a:r>
              <a:rPr lang="en-US" sz="1500" dirty="0">
                <a:solidFill>
                  <a:srgbClr val="E69138"/>
                </a:solidFill>
              </a:rPr>
              <a:t>)</a:t>
            </a:r>
          </a:p>
          <a:p>
            <a:pPr lvl="3"/>
            <a:endParaRPr lang="en-US" sz="900" dirty="0">
              <a:solidFill>
                <a:srgbClr val="E69138"/>
              </a:solidFill>
            </a:endParaRPr>
          </a:p>
          <a:p>
            <a:r>
              <a:rPr lang="en-US" sz="1800" dirty="0">
                <a:solidFill>
                  <a:schemeClr val="accent1">
                    <a:lumMod val="75000"/>
                  </a:schemeClr>
                </a:solidFill>
              </a:rPr>
              <a:t>Ending</a:t>
            </a:r>
          </a:p>
          <a:p>
            <a:pPr lvl="1"/>
            <a:r>
              <a:rPr lang="en-US" sz="1500" dirty="0">
                <a:solidFill>
                  <a:srgbClr val="E69138"/>
                </a:solidFill>
              </a:rPr>
              <a:t>m could be infinite, so only if we prevent cycles.</a:t>
            </a:r>
          </a:p>
          <a:p>
            <a:pPr lvl="3"/>
            <a:endParaRPr lang="en-US" sz="900" dirty="0">
              <a:solidFill>
                <a:srgbClr val="E69138"/>
              </a:solidFill>
            </a:endParaRPr>
          </a:p>
          <a:p>
            <a:r>
              <a:rPr lang="en-US" sz="1800" dirty="0">
                <a:solidFill>
                  <a:schemeClr val="accent1">
                    <a:lumMod val="75000"/>
                  </a:schemeClr>
                </a:solidFill>
              </a:rPr>
              <a:t>Optimality of Algorithm</a:t>
            </a:r>
          </a:p>
          <a:p>
            <a:pPr lvl="1"/>
            <a:r>
              <a:rPr lang="en-US" sz="1500" dirty="0">
                <a:solidFill>
                  <a:srgbClr val="E69138"/>
                </a:solidFill>
              </a:rPr>
              <a:t>Not optimal, it finds the “leftmost” solution, regardless of depth or cost.</a:t>
            </a:r>
          </a:p>
          <a:p>
            <a:pPr lvl="1"/>
            <a:endParaRPr lang="en-US" sz="1500" dirty="0"/>
          </a:p>
        </p:txBody>
      </p:sp>
      <p:sp>
        <p:nvSpPr>
          <p:cNvPr id="31" name="Freeform 47"/>
          <p:cNvSpPr>
            <a:spLocks/>
          </p:cNvSpPr>
          <p:nvPr/>
        </p:nvSpPr>
        <p:spPr bwMode="auto">
          <a:xfrm>
            <a:off x="5542360" y="1542988"/>
            <a:ext cx="1029872" cy="185862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32" name="Freeform 47"/>
          <p:cNvSpPr>
            <a:spLocks/>
          </p:cNvSpPr>
          <p:nvPr/>
        </p:nvSpPr>
        <p:spPr bwMode="auto">
          <a:xfrm>
            <a:off x="5542381" y="1543053"/>
            <a:ext cx="1029884" cy="1885949"/>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33" name="Oval 41"/>
          <p:cNvSpPr>
            <a:spLocks noChangeArrowheads="1"/>
          </p:cNvSpPr>
          <p:nvPr/>
        </p:nvSpPr>
        <p:spPr bwMode="auto">
          <a:xfrm>
            <a:off x="7066360" y="2571752"/>
            <a:ext cx="134540" cy="134541"/>
          </a:xfrm>
          <a:prstGeom prst="ellipse">
            <a:avLst/>
          </a:prstGeom>
          <a:solidFill>
            <a:srgbClr val="FF9999"/>
          </a:solidFill>
          <a:ln w="9525">
            <a:solidFill>
              <a:schemeClr val="tx1"/>
            </a:solidFill>
            <a:round/>
            <a:headEnd/>
            <a:tailEnd/>
          </a:ln>
        </p:spPr>
        <p:txBody>
          <a:bodyPr wrap="none" lIns="68577" tIns="34289" rIns="68577"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pic>
        <p:nvPicPr>
          <p:cNvPr id="23" name="MazeWater-DFS.mp4">
            <a:hlinkClick r:id="" action="ppaction://media"/>
            <a:extLst>
              <a:ext uri="{FF2B5EF4-FFF2-40B4-BE49-F238E27FC236}">
                <a16:creationId xmlns:a16="http://schemas.microsoft.com/office/drawing/2014/main" id="{B49717C2-24FF-4615-86C3-76F7178884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7286" y="5282805"/>
            <a:ext cx="5657927" cy="4182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503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59" fill="hold" display="0">
                  <p:stCondLst>
                    <p:cond delay="indefinite"/>
                  </p:stCondLst>
                </p:cTn>
                <p:tgtEl>
                  <p:spTgt spid="23"/>
                </p:tgtEl>
              </p:cMediaNode>
            </p:video>
            <p:seq concurrent="1" nextAc="seek">
              <p:cTn id="60" restart="whenNotActive" fill="hold" evtFilter="cancelBubble" nodeType="interactiveSeq">
                <p:stCondLst>
                  <p:cond evt="onClick" delay="0">
                    <p:tgtEl>
                      <p:spTgt spid="23"/>
                    </p:tgtEl>
                  </p:cond>
                </p:stCondLst>
                <p:endSync evt="end" delay="0">
                  <p:rtn val="all"/>
                </p:endSync>
                <p:childTnLst>
                  <p:par>
                    <p:cTn id="61" fill="hold">
                      <p:stCondLst>
                        <p:cond delay="0"/>
                      </p:stCondLst>
                      <p:childTnLst>
                        <p:par>
                          <p:cTn id="62" fill="hold">
                            <p:stCondLst>
                              <p:cond delay="0"/>
                            </p:stCondLst>
                            <p:childTnLst>
                              <p:par>
                                <p:cTn id="63" presetID="2" presetClass="mediacall" presetSubtype="0" fill="hold" nodeType="clickEffect">
                                  <p:stCondLst>
                                    <p:cond delay="0"/>
                                  </p:stCondLst>
                                  <p:childTnLst>
                                    <p:cmd type="call" cmd="togglePause">
                                      <p:cBhvr>
                                        <p:cTn id="64" dur="1" fill="hold"/>
                                        <p:tgtEl>
                                          <p:spTgt spid="23"/>
                                        </p:tgtEl>
                                      </p:cBhvr>
                                    </p:cmd>
                                  </p:childTnLst>
                                </p:cTn>
                              </p:par>
                            </p:childTnLst>
                          </p:cTn>
                        </p:par>
                      </p:childTnLst>
                    </p:cTn>
                  </p:par>
                </p:childTnLst>
              </p:cTn>
              <p:nextCondLst>
                <p:cond evt="onClick" delay="0">
                  <p:tgtEl>
                    <p:spTgt spid="23"/>
                  </p:tgtEl>
                </p:cond>
              </p:nextCondLst>
            </p:seq>
          </p:childTnLst>
        </p:cTn>
      </p:par>
    </p:tnLst>
    <p:bldLst>
      <p:bldP spid="29" grpId="0" animBg="1"/>
      <p:bldP spid="31" grpId="0" animBg="1"/>
      <p:bldP spid="31" grpId="1" animBg="1"/>
      <p:bldP spid="32" grpId="0" animBg="1"/>
      <p:bldP spid="3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64"/>
          <p:cNvSpPr>
            <a:spLocks/>
          </p:cNvSpPr>
          <p:nvPr/>
        </p:nvSpPr>
        <p:spPr bwMode="auto">
          <a:xfrm>
            <a:off x="6394846" y="1528763"/>
            <a:ext cx="406004" cy="3143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802818" name="Freeform 2"/>
          <p:cNvSpPr>
            <a:spLocks/>
          </p:cNvSpPr>
          <p:nvPr/>
        </p:nvSpPr>
        <p:spPr bwMode="auto">
          <a:xfrm>
            <a:off x="5954316" y="1515668"/>
            <a:ext cx="1294210" cy="1102519"/>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35" name="Freeform 4"/>
          <p:cNvSpPr>
            <a:spLocks/>
          </p:cNvSpPr>
          <p:nvPr/>
        </p:nvSpPr>
        <p:spPr bwMode="auto">
          <a:xfrm>
            <a:off x="6057900" y="1528762"/>
            <a:ext cx="1085850" cy="871538"/>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37" name="Freeform 4"/>
          <p:cNvSpPr>
            <a:spLocks/>
          </p:cNvSpPr>
          <p:nvPr/>
        </p:nvSpPr>
        <p:spPr bwMode="auto">
          <a:xfrm>
            <a:off x="6229353" y="1528762"/>
            <a:ext cx="742949" cy="585788"/>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579" name="Rectangle 3"/>
          <p:cNvSpPr>
            <a:spLocks noGrp="1" noChangeArrowheads="1"/>
          </p:cNvSpPr>
          <p:nvPr>
            <p:ph type="title"/>
          </p:nvPr>
        </p:nvSpPr>
        <p:spPr>
          <a:xfrm>
            <a:off x="-142873" y="-49235"/>
            <a:ext cx="9144000" cy="857250"/>
          </a:xfrm>
        </p:spPr>
        <p:txBody>
          <a:bodyPr/>
          <a:lstStyle/>
          <a:p>
            <a:pPr eaLnBrk="1" hangingPunct="1"/>
            <a:r>
              <a:rPr lang="en-US" dirty="0">
                <a:solidFill>
                  <a:srgbClr val="0070C0"/>
                </a:solidFill>
              </a:rPr>
              <a:t>Breadth-First Search (BFS) Properties</a:t>
            </a:r>
          </a:p>
        </p:txBody>
      </p:sp>
      <p:sp>
        <p:nvSpPr>
          <p:cNvPr id="38" name="Content Placeholder 37"/>
          <p:cNvSpPr>
            <a:spLocks noGrp="1"/>
          </p:cNvSpPr>
          <p:nvPr>
            <p:ph idx="1"/>
          </p:nvPr>
        </p:nvSpPr>
        <p:spPr>
          <a:xfrm>
            <a:off x="304800" y="1047752"/>
            <a:ext cx="4267200" cy="3546873"/>
          </a:xfrm>
        </p:spPr>
        <p:txBody>
          <a:bodyPr/>
          <a:lstStyle/>
          <a:p>
            <a:r>
              <a:rPr lang="en-US" sz="1800" dirty="0">
                <a:solidFill>
                  <a:schemeClr val="accent1">
                    <a:lumMod val="75000"/>
                  </a:schemeClr>
                </a:solidFill>
              </a:rPr>
              <a:t>Nodes expanded in BFS</a:t>
            </a:r>
          </a:p>
          <a:p>
            <a:pPr lvl="1"/>
            <a:r>
              <a:rPr lang="en-US" sz="1500" dirty="0">
                <a:solidFill>
                  <a:srgbClr val="E69138"/>
                </a:solidFill>
              </a:rPr>
              <a:t>Processes all nodes above shallowest solution</a:t>
            </a:r>
          </a:p>
          <a:p>
            <a:pPr lvl="1"/>
            <a:r>
              <a:rPr lang="en-US" sz="1500" dirty="0">
                <a:solidFill>
                  <a:srgbClr val="E69138"/>
                </a:solidFill>
              </a:rPr>
              <a:t>Let depth of shallowest solution be s</a:t>
            </a:r>
          </a:p>
          <a:p>
            <a:pPr lvl="1"/>
            <a:r>
              <a:rPr lang="en-US" sz="1500" dirty="0">
                <a:solidFill>
                  <a:srgbClr val="E69138"/>
                </a:solidFill>
              </a:rPr>
              <a:t>Search takes time O(b</a:t>
            </a:r>
            <a:r>
              <a:rPr lang="en-US" sz="1500" baseline="30000" dirty="0">
                <a:solidFill>
                  <a:srgbClr val="E69138"/>
                </a:solidFill>
              </a:rPr>
              <a:t>s</a:t>
            </a:r>
            <a:r>
              <a:rPr lang="en-US" sz="1500" dirty="0">
                <a:solidFill>
                  <a:srgbClr val="E69138"/>
                </a:solidFill>
              </a:rPr>
              <a:t>)</a:t>
            </a:r>
          </a:p>
          <a:p>
            <a:pPr lvl="3"/>
            <a:endParaRPr lang="en-US" sz="900" dirty="0">
              <a:solidFill>
                <a:srgbClr val="E69138"/>
              </a:solidFill>
            </a:endParaRPr>
          </a:p>
          <a:p>
            <a:r>
              <a:rPr lang="en-US" sz="1800" dirty="0">
                <a:solidFill>
                  <a:schemeClr val="accent1">
                    <a:lumMod val="75000"/>
                  </a:schemeClr>
                </a:solidFill>
              </a:rPr>
              <a:t>Space occupied by the fringe</a:t>
            </a:r>
          </a:p>
          <a:p>
            <a:pPr lvl="1"/>
            <a:r>
              <a:rPr lang="en-US" sz="1500" dirty="0">
                <a:solidFill>
                  <a:srgbClr val="E69138"/>
                </a:solidFill>
              </a:rPr>
              <a:t>Has roughly the last tier, so O(b</a:t>
            </a:r>
            <a:r>
              <a:rPr lang="en-US" sz="1500" baseline="30000" dirty="0">
                <a:solidFill>
                  <a:srgbClr val="E69138"/>
                </a:solidFill>
              </a:rPr>
              <a:t>s</a:t>
            </a:r>
            <a:r>
              <a:rPr lang="en-US" sz="1500" dirty="0">
                <a:solidFill>
                  <a:srgbClr val="E69138"/>
                </a:solidFill>
              </a:rPr>
              <a:t>)</a:t>
            </a:r>
          </a:p>
          <a:p>
            <a:pPr lvl="3"/>
            <a:endParaRPr lang="en-US" sz="900" dirty="0">
              <a:solidFill>
                <a:srgbClr val="E69138"/>
              </a:solidFill>
            </a:endParaRPr>
          </a:p>
          <a:p>
            <a:r>
              <a:rPr lang="en-US" sz="1800" dirty="0">
                <a:solidFill>
                  <a:schemeClr val="accent1">
                    <a:lumMod val="75000"/>
                  </a:schemeClr>
                </a:solidFill>
              </a:rPr>
              <a:t>Ending</a:t>
            </a:r>
          </a:p>
          <a:p>
            <a:pPr lvl="1"/>
            <a:r>
              <a:rPr lang="en-US" sz="1500" dirty="0">
                <a:solidFill>
                  <a:srgbClr val="E69138"/>
                </a:solidFill>
              </a:rPr>
              <a:t>s must be finite if a solution exists, so yes!</a:t>
            </a:r>
          </a:p>
          <a:p>
            <a:pPr lvl="2"/>
            <a:endParaRPr lang="en-US" sz="600" dirty="0">
              <a:solidFill>
                <a:srgbClr val="E69138"/>
              </a:solidFill>
            </a:endParaRPr>
          </a:p>
          <a:p>
            <a:r>
              <a:rPr lang="en-US" sz="1800" dirty="0">
                <a:solidFill>
                  <a:schemeClr val="accent1">
                    <a:lumMod val="75000"/>
                  </a:schemeClr>
                </a:solidFill>
              </a:rPr>
              <a:t>Optimality of algorithm</a:t>
            </a:r>
          </a:p>
          <a:p>
            <a:pPr lvl="1"/>
            <a:r>
              <a:rPr lang="en-US" sz="1500" dirty="0">
                <a:solidFill>
                  <a:srgbClr val="E69138"/>
                </a:solidFill>
              </a:rPr>
              <a:t>Only if costs are all 1 (more on costs later)</a:t>
            </a:r>
          </a:p>
        </p:txBody>
      </p:sp>
      <p:sp>
        <p:nvSpPr>
          <p:cNvPr id="24614" name="Freeform 38"/>
          <p:cNvSpPr>
            <a:spLocks/>
          </p:cNvSpPr>
          <p:nvPr/>
        </p:nvSpPr>
        <p:spPr bwMode="auto">
          <a:xfrm>
            <a:off x="5510216" y="1501376"/>
            <a:ext cx="2195513" cy="1915716"/>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5" name="Oval 39"/>
          <p:cNvSpPr>
            <a:spLocks noChangeArrowheads="1"/>
          </p:cNvSpPr>
          <p:nvPr/>
        </p:nvSpPr>
        <p:spPr bwMode="auto">
          <a:xfrm>
            <a:off x="6525818" y="1448990"/>
            <a:ext cx="134541" cy="134541"/>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6" name="Oval 40"/>
          <p:cNvSpPr>
            <a:spLocks noChangeArrowheads="1"/>
          </p:cNvSpPr>
          <p:nvPr/>
        </p:nvSpPr>
        <p:spPr bwMode="auto">
          <a:xfrm>
            <a:off x="6351986" y="1768079"/>
            <a:ext cx="134541" cy="134541"/>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7" name="Oval 41"/>
          <p:cNvSpPr>
            <a:spLocks noChangeArrowheads="1"/>
          </p:cNvSpPr>
          <p:nvPr/>
        </p:nvSpPr>
        <p:spPr bwMode="auto">
          <a:xfrm>
            <a:off x="6709172" y="1760933"/>
            <a:ext cx="134541" cy="134541"/>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18" name="Text Box 42"/>
          <p:cNvSpPr txBox="1">
            <a:spLocks noChangeArrowheads="1"/>
          </p:cNvSpPr>
          <p:nvPr/>
        </p:nvSpPr>
        <p:spPr bwMode="auto">
          <a:xfrm>
            <a:off x="6449619" y="1656160"/>
            <a:ext cx="205979"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a:t>
            </a:r>
          </a:p>
        </p:txBody>
      </p:sp>
      <p:sp>
        <p:nvSpPr>
          <p:cNvPr id="24619" name="Freeform 43"/>
          <p:cNvSpPr>
            <a:spLocks/>
          </p:cNvSpPr>
          <p:nvPr/>
        </p:nvSpPr>
        <p:spPr bwMode="auto">
          <a:xfrm>
            <a:off x="6436520" y="1621631"/>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4" tIns="34289" rIns="68574" bIns="34289"/>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20" name="Text Box 44"/>
          <p:cNvSpPr txBox="1">
            <a:spLocks noChangeArrowheads="1"/>
          </p:cNvSpPr>
          <p:nvPr/>
        </p:nvSpPr>
        <p:spPr bwMode="auto">
          <a:xfrm>
            <a:off x="6737749" y="1470421"/>
            <a:ext cx="223838"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a:t>
            </a:r>
          </a:p>
        </p:txBody>
      </p:sp>
      <p:sp>
        <p:nvSpPr>
          <p:cNvPr id="24621" name="Text Box 45"/>
          <p:cNvSpPr txBox="1">
            <a:spLocks noChangeArrowheads="1"/>
          </p:cNvSpPr>
          <p:nvPr/>
        </p:nvSpPr>
        <p:spPr bwMode="auto">
          <a:xfrm>
            <a:off x="7808122" y="1359694"/>
            <a:ext cx="839390"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1 node</a:t>
            </a:r>
          </a:p>
        </p:txBody>
      </p:sp>
      <p:sp>
        <p:nvSpPr>
          <p:cNvPr id="24622" name="Text Box 46"/>
          <p:cNvSpPr txBox="1">
            <a:spLocks noChangeArrowheads="1"/>
          </p:cNvSpPr>
          <p:nvPr/>
        </p:nvSpPr>
        <p:spPr bwMode="auto">
          <a:xfrm>
            <a:off x="7809311" y="1625201"/>
            <a:ext cx="839391"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 nodes</a:t>
            </a:r>
          </a:p>
        </p:txBody>
      </p:sp>
      <p:sp>
        <p:nvSpPr>
          <p:cNvPr id="24623" name="Text Box 47"/>
          <p:cNvSpPr txBox="1">
            <a:spLocks noChangeArrowheads="1"/>
          </p:cNvSpPr>
          <p:nvPr/>
        </p:nvSpPr>
        <p:spPr bwMode="auto">
          <a:xfrm>
            <a:off x="7809311" y="1933573"/>
            <a:ext cx="839391"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a:t>
            </a:r>
            <a:r>
              <a:rPr lang="en-US" sz="1350" kern="1200" baseline="30000">
                <a:solidFill>
                  <a:schemeClr val="accent2">
                    <a:lumMod val="60000"/>
                    <a:lumOff val="40000"/>
                  </a:schemeClr>
                </a:solidFill>
                <a:latin typeface="Arial" charset="0"/>
                <a:ea typeface="+mn-ea"/>
                <a:cs typeface="Arial" charset="0"/>
              </a:rPr>
              <a:t>2</a:t>
            </a:r>
            <a:r>
              <a:rPr lang="en-US" sz="1350" kern="1200">
                <a:solidFill>
                  <a:schemeClr val="accent2">
                    <a:lumMod val="60000"/>
                    <a:lumOff val="40000"/>
                  </a:schemeClr>
                </a:solidFill>
                <a:latin typeface="Arial" charset="0"/>
                <a:ea typeface="+mn-ea"/>
                <a:cs typeface="Arial" charset="0"/>
              </a:rPr>
              <a:t> nodes</a:t>
            </a:r>
          </a:p>
        </p:txBody>
      </p:sp>
      <p:sp>
        <p:nvSpPr>
          <p:cNvPr id="24624" name="Text Box 48"/>
          <p:cNvSpPr txBox="1">
            <a:spLocks noChangeArrowheads="1"/>
          </p:cNvSpPr>
          <p:nvPr/>
        </p:nvSpPr>
        <p:spPr bwMode="auto">
          <a:xfrm>
            <a:off x="7820027" y="3152774"/>
            <a:ext cx="1095375"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a:solidFill>
                  <a:schemeClr val="accent2">
                    <a:lumMod val="60000"/>
                    <a:lumOff val="40000"/>
                  </a:schemeClr>
                </a:solidFill>
                <a:latin typeface="Arial" charset="0"/>
                <a:ea typeface="+mn-ea"/>
                <a:cs typeface="Arial" charset="0"/>
              </a:rPr>
              <a:t>b</a:t>
            </a:r>
            <a:r>
              <a:rPr lang="en-US" sz="1350" kern="1200" baseline="30000">
                <a:solidFill>
                  <a:schemeClr val="accent2">
                    <a:lumMod val="60000"/>
                    <a:lumOff val="40000"/>
                  </a:schemeClr>
                </a:solidFill>
                <a:latin typeface="Arial" charset="0"/>
                <a:ea typeface="+mn-ea"/>
                <a:cs typeface="Arial" charset="0"/>
              </a:rPr>
              <a:t>m</a:t>
            </a:r>
            <a:r>
              <a:rPr lang="en-US" sz="1350" kern="1200">
                <a:solidFill>
                  <a:schemeClr val="accent2">
                    <a:lumMod val="60000"/>
                    <a:lumOff val="40000"/>
                  </a:schemeClr>
                </a:solidFill>
                <a:latin typeface="Arial" charset="0"/>
                <a:ea typeface="+mn-ea"/>
                <a:cs typeface="Arial" charset="0"/>
              </a:rPr>
              <a:t> nodes</a:t>
            </a:r>
          </a:p>
        </p:txBody>
      </p:sp>
      <p:sp>
        <p:nvSpPr>
          <p:cNvPr id="24625" name="Oval 49"/>
          <p:cNvSpPr>
            <a:spLocks noChangeArrowheads="1"/>
          </p:cNvSpPr>
          <p:nvPr/>
        </p:nvSpPr>
        <p:spPr bwMode="auto">
          <a:xfrm>
            <a:off x="6105526" y="3355183"/>
            <a:ext cx="134540" cy="134540"/>
          </a:xfrm>
          <a:prstGeom prst="ellipse">
            <a:avLst/>
          </a:prstGeom>
          <a:solidFill>
            <a:schemeClr val="accent1"/>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26" name="Oval 50"/>
          <p:cNvSpPr>
            <a:spLocks noChangeArrowheads="1"/>
          </p:cNvSpPr>
          <p:nvPr/>
        </p:nvSpPr>
        <p:spPr bwMode="auto">
          <a:xfrm>
            <a:off x="6894911" y="2547937"/>
            <a:ext cx="134541" cy="134540"/>
          </a:xfrm>
          <a:prstGeom prst="ellipse">
            <a:avLst/>
          </a:prstGeom>
          <a:solidFill>
            <a:srgbClr val="FF9999"/>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27" name="Oval 51"/>
          <p:cNvSpPr>
            <a:spLocks noChangeArrowheads="1"/>
          </p:cNvSpPr>
          <p:nvPr/>
        </p:nvSpPr>
        <p:spPr bwMode="auto">
          <a:xfrm>
            <a:off x="6535340" y="2964658"/>
            <a:ext cx="134541" cy="134540"/>
          </a:xfrm>
          <a:prstGeom prst="ellipse">
            <a:avLst/>
          </a:prstGeom>
          <a:solidFill>
            <a:srgbClr val="FF9999"/>
          </a:solid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31" name="AutoShape 55"/>
          <p:cNvSpPr>
            <a:spLocks/>
          </p:cNvSpPr>
          <p:nvPr/>
        </p:nvSpPr>
        <p:spPr bwMode="auto">
          <a:xfrm>
            <a:off x="5186362" y="1314452"/>
            <a:ext cx="198834" cy="1263253"/>
          </a:xfrm>
          <a:prstGeom prst="leftBrace">
            <a:avLst>
              <a:gd name="adj1" fmla="val 52944"/>
              <a:gd name="adj2" fmla="val 50000"/>
            </a:avLst>
          </a:prstGeom>
          <a:noFill/>
          <a:ln w="9525">
            <a:solidFill>
              <a:schemeClr val="tx1"/>
            </a:solidFill>
            <a:round/>
            <a:headEnd/>
            <a:tailEnd/>
          </a:ln>
        </p:spPr>
        <p:txBody>
          <a:bodyPr wrap="none" lIns="68574" tIns="34289" rIns="68574" bIns="34289" anchor="ctr"/>
          <a:lstStyle/>
          <a:p>
            <a:pPr defTabSz="685800" fontAlgn="base">
              <a:spcBef>
                <a:spcPct val="0"/>
              </a:spcBef>
              <a:spcAft>
                <a:spcPct val="0"/>
              </a:spcAft>
              <a:buClrTx/>
            </a:pPr>
            <a:endParaRPr lang="en-US" sz="1350" kern="1200">
              <a:solidFill>
                <a:schemeClr val="accent2">
                  <a:lumMod val="60000"/>
                  <a:lumOff val="40000"/>
                </a:schemeClr>
              </a:solidFill>
              <a:latin typeface="Arial" charset="0"/>
              <a:ea typeface="+mn-ea"/>
              <a:cs typeface="Arial" charset="0"/>
            </a:endParaRPr>
          </a:p>
        </p:txBody>
      </p:sp>
      <p:sp>
        <p:nvSpPr>
          <p:cNvPr id="24632" name="Text Box 56"/>
          <p:cNvSpPr txBox="1">
            <a:spLocks noChangeArrowheads="1"/>
          </p:cNvSpPr>
          <p:nvPr/>
        </p:nvSpPr>
        <p:spPr bwMode="auto">
          <a:xfrm>
            <a:off x="4429128" y="1794271"/>
            <a:ext cx="948928"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a:solidFill>
                  <a:schemeClr val="accent2">
                    <a:lumMod val="60000"/>
                    <a:lumOff val="40000"/>
                  </a:schemeClr>
                </a:solidFill>
                <a:latin typeface="Arial" charset="0"/>
                <a:ea typeface="+mn-ea"/>
                <a:cs typeface="Arial" charset="0"/>
              </a:rPr>
              <a:t>s tiers</a:t>
            </a:r>
          </a:p>
        </p:txBody>
      </p:sp>
      <p:sp>
        <p:nvSpPr>
          <p:cNvPr id="24637" name="Text Box 61"/>
          <p:cNvSpPr txBox="1">
            <a:spLocks noChangeArrowheads="1"/>
          </p:cNvSpPr>
          <p:nvPr/>
        </p:nvSpPr>
        <p:spPr bwMode="auto">
          <a:xfrm>
            <a:off x="7800977" y="2384821"/>
            <a:ext cx="1095375" cy="276997"/>
          </a:xfrm>
          <a:prstGeom prst="rect">
            <a:avLst/>
          </a:prstGeom>
          <a:noFill/>
          <a:ln w="9525">
            <a:noFill/>
            <a:miter lim="800000"/>
            <a:headEnd/>
            <a:tailEnd/>
          </a:ln>
        </p:spPr>
        <p:txBody>
          <a:bodyPr lIns="68574" tIns="34289" rIns="68574" bIns="34289">
            <a:spAutoFit/>
          </a:bodyPr>
          <a:lstStyle/>
          <a:p>
            <a:pPr defTabSz="685800" fontAlgn="base">
              <a:spcBef>
                <a:spcPct val="50000"/>
              </a:spcBef>
              <a:spcAft>
                <a:spcPct val="0"/>
              </a:spcAft>
              <a:buClrTx/>
            </a:pPr>
            <a:r>
              <a:rPr lang="en-US" sz="1350" kern="1200" dirty="0" err="1">
                <a:solidFill>
                  <a:schemeClr val="accent2">
                    <a:lumMod val="60000"/>
                    <a:lumOff val="40000"/>
                  </a:schemeClr>
                </a:solidFill>
                <a:latin typeface="Arial" charset="0"/>
                <a:ea typeface="+mn-ea"/>
                <a:cs typeface="Arial" charset="0"/>
              </a:rPr>
              <a:t>b</a:t>
            </a:r>
            <a:r>
              <a:rPr lang="en-US" sz="1350" kern="1200" baseline="30000" dirty="0" err="1">
                <a:solidFill>
                  <a:schemeClr val="accent2">
                    <a:lumMod val="60000"/>
                    <a:lumOff val="40000"/>
                  </a:schemeClr>
                </a:solidFill>
                <a:latin typeface="Arial" charset="0"/>
                <a:ea typeface="+mn-ea"/>
                <a:cs typeface="Arial" charset="0"/>
              </a:rPr>
              <a:t>s</a:t>
            </a:r>
            <a:r>
              <a:rPr lang="en-US" sz="1350" kern="1200" dirty="0">
                <a:solidFill>
                  <a:schemeClr val="accent2">
                    <a:lumMod val="60000"/>
                    <a:lumOff val="40000"/>
                  </a:schemeClr>
                </a:solidFill>
                <a:latin typeface="Arial" charset="0"/>
                <a:ea typeface="+mn-ea"/>
                <a:cs typeface="Arial" charset="0"/>
              </a:rPr>
              <a:t> nodes</a:t>
            </a:r>
          </a:p>
        </p:txBody>
      </p:sp>
      <p:pic>
        <p:nvPicPr>
          <p:cNvPr id="25" name="MazeWater-BFS.mp4">
            <a:hlinkClick r:id="" action="ppaction://media"/>
            <a:extLst>
              <a:ext uri="{FF2B5EF4-FFF2-40B4-BE49-F238E27FC236}">
                <a16:creationId xmlns:a16="http://schemas.microsoft.com/office/drawing/2014/main" id="{A296BD3C-ACDA-4D62-821C-5DDB8704F6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2792" y="5580881"/>
            <a:ext cx="5656660" cy="4181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281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46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6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6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xEl>
                                              <p:pRg st="11" end="1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mediacall" presetSubtype="0" fill="hold" nodeType="clickEffect">
                                  <p:stCondLst>
                                    <p:cond delay="0"/>
                                  </p:stCondLst>
                                  <p:childTnLst>
                                    <p:cmd type="call" cmd="playFrom(0.0)">
                                      <p:cBhvr>
                                        <p:cTn id="64" dur="5966"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65" fill="hold" display="0">
                  <p:stCondLst>
                    <p:cond delay="indefinite"/>
                  </p:stCondLst>
                </p:cTn>
                <p:tgtEl>
                  <p:spTgt spid="25"/>
                </p:tgtEl>
              </p:cMediaNode>
            </p:video>
            <p:seq concurrent="1" nextAc="seek">
              <p:cTn id="66" restart="whenNotActive" fill="hold" evtFilter="cancelBubble" nodeType="interactiveSeq">
                <p:stCondLst>
                  <p:cond evt="onClick" delay="0">
                    <p:tgtEl>
                      <p:spTgt spid="25"/>
                    </p:tgtEl>
                  </p:cond>
                </p:stCondLst>
                <p:endSync evt="end" delay="0">
                  <p:rtn val="all"/>
                </p:endSync>
                <p:childTnLst>
                  <p:par>
                    <p:cTn id="67" fill="hold">
                      <p:stCondLst>
                        <p:cond delay="0"/>
                      </p:stCondLst>
                      <p:childTnLst>
                        <p:par>
                          <p:cTn id="68" fill="hold">
                            <p:stCondLst>
                              <p:cond delay="0"/>
                            </p:stCondLst>
                            <p:childTnLst>
                              <p:par>
                                <p:cTn id="69" presetID="2" presetClass="mediacall" presetSubtype="0" fill="hold" nodeType="clickEffect">
                                  <p:stCondLst>
                                    <p:cond delay="0"/>
                                  </p:stCondLst>
                                  <p:childTnLst>
                                    <p:cmd type="call" cmd="togglePause">
                                      <p:cBhvr>
                                        <p:cTn id="70" dur="1" fill="hold"/>
                                        <p:tgtEl>
                                          <p:spTgt spid="25"/>
                                        </p:tgtEl>
                                      </p:cBhvr>
                                    </p:cmd>
                                  </p:childTnLst>
                                </p:cTn>
                              </p:par>
                            </p:childTnLst>
                          </p:cTn>
                        </p:par>
                      </p:childTnLst>
                    </p:cTn>
                  </p:par>
                </p:childTnLst>
              </p:cTn>
              <p:nextCondLst>
                <p:cond evt="onClick" delay="0">
                  <p:tgtEl>
                    <p:spTgt spid="25"/>
                  </p:tgtEl>
                </p:cond>
              </p:nextCondLst>
            </p:seq>
          </p:childTnLst>
        </p:cTn>
      </p:par>
    </p:tnLst>
    <p:bldLst>
      <p:bldP spid="36" grpId="0" animBg="1"/>
      <p:bldP spid="36" grpId="1" animBg="1"/>
      <p:bldP spid="802818" grpId="0" animBg="1"/>
      <p:bldP spid="35" grpId="0" animBg="1"/>
      <p:bldP spid="35" grpId="1" animBg="1"/>
      <p:bldP spid="37" grpId="0" animBg="1"/>
      <p:bldP spid="37" grpId="1" animBg="1"/>
      <p:bldP spid="38" grpId="0" build="p"/>
      <p:bldP spid="24631" grpId="0" animBg="1"/>
      <p:bldP spid="24632" grpId="0"/>
      <p:bldP spid="24637" grpId="0"/>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lIns="91438" tIns="45719" rIns="91438" bIns="45719">
        <a:spAutoFit/>
      </a:bodyPr>
      <a:lstStyle>
        <a:defPPr>
          <a:defRPr>
            <a:solidFill>
              <a:schemeClr val="bg2"/>
            </a:solidFill>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1695</Words>
  <Application>Microsoft Office PowerPoint</Application>
  <PresentationFormat>On-screen Show (16:9)</PresentationFormat>
  <Paragraphs>269</Paragraphs>
  <Slides>22</Slides>
  <Notes>12</Notes>
  <HiddenSlides>0</HiddenSlides>
  <MMClips>9</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Oswald</vt:lpstr>
      <vt:lpstr>Average</vt:lpstr>
      <vt:lpstr>Arial</vt:lpstr>
      <vt:lpstr>Wingdings</vt:lpstr>
      <vt:lpstr>Calibri</vt:lpstr>
      <vt:lpstr>Times New Roman</vt:lpstr>
      <vt:lpstr>Courier New</vt:lpstr>
      <vt:lpstr>Droid Serif</vt:lpstr>
      <vt:lpstr>Symbol</vt:lpstr>
      <vt:lpstr>Slate</vt:lpstr>
      <vt:lpstr>dan-berkeley-nlp-v1</vt:lpstr>
      <vt:lpstr>1_dan-berkeley-nlp-v1</vt:lpstr>
      <vt:lpstr>PROJECT REPORT</vt:lpstr>
      <vt:lpstr>INTRODUCTION </vt:lpstr>
      <vt:lpstr>Command for basic Pac-Man game: </vt:lpstr>
      <vt:lpstr>ALGORITHMS IMPLEMENTED  DFS  BFS  UCS  Greedy Search  A* Search, etc. </vt:lpstr>
      <vt:lpstr>These algorithms will be passed in as the search function to be used by the search agent. You can create your own search agents but the basis of one is already in place for you. This is called SearchAgent and is in the agents_search.py file. This is a very general search agent that finds a path through the maze. It does so using a supplied search algorithm for a supplied search problem and using a supplied heuristic. By default, a SearchAgent tries to run a "depth first search" on a "position search problem" and uses a "null heuristic". A heuristic function estimates the cost from the current state to the nearest goal in the provided SearchProblem. A null heuristic always returns a value of 0, which is a trivial heuristic stating that there is no cost. </vt:lpstr>
      <vt:lpstr>Execution of Search Problems</vt:lpstr>
      <vt:lpstr>DATA</vt:lpstr>
      <vt:lpstr>Depth-First Search (DFS) Properties</vt:lpstr>
      <vt:lpstr>Breadth-First Search (BFS) Properties</vt:lpstr>
      <vt:lpstr>Uniform Cost Search (UCS) Properties</vt:lpstr>
      <vt:lpstr>Search Heuristics</vt:lpstr>
      <vt:lpstr>Admissible Heuristics</vt:lpstr>
      <vt:lpstr>Greedy Search</vt:lpstr>
      <vt:lpstr>Combining UCS and Greedy</vt:lpstr>
      <vt:lpstr>Optimality of A* Tree Search</vt:lpstr>
      <vt:lpstr>Optimality of A* Tree Search: Blocking</vt:lpstr>
      <vt:lpstr>Optimality of A* Tree Search: Blocking</vt:lpstr>
      <vt:lpstr>Optimality of A* Tree Search: Blocking</vt:lpstr>
      <vt:lpstr>UCS vs A* Contours</vt:lpstr>
      <vt:lpstr>Video of Demo Contours</vt:lpstr>
      <vt:lpstr>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dc:title>
  <dc:creator>SAURABH SINGH</dc:creator>
  <cp:lastModifiedBy>SAURABH SINGH</cp:lastModifiedBy>
  <cp:revision>23</cp:revision>
  <dcterms:modified xsi:type="dcterms:W3CDTF">2020-06-30T11:32:23Z</dcterms:modified>
</cp:coreProperties>
</file>